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Lst>
  <p:sldSz cx="18288000" cy="10287000"/>
  <p:notesSz cx="6858000" cy="9144000"/>
  <p:embeddedFontLst>
    <p:embeddedFont>
      <p:font typeface="Calibri" panose="020F0502020204030204" pitchFamily="34" charset="0"/>
      <p:regular r:id="rId19"/>
      <p:bold r:id="rId20"/>
      <p:italic r:id="rId21"/>
      <p:boldItalic r:id="rId22"/>
    </p:embeddedFont>
    <p:embeddedFont>
      <p:font typeface="Canva Sans" panose="020B0503030501040103" pitchFamily="34" charset="0"/>
      <p:regular r:id="rId23"/>
    </p:embeddedFont>
    <p:embeddedFont>
      <p:font typeface="Canva Sans Bold" panose="020B0803030501040103" pitchFamily="34" charset="0"/>
      <p:regular r:id="rId24"/>
      <p:bold r:id="rId25"/>
    </p:embeddedFont>
    <p:embeddedFont>
      <p:font typeface="Open Sans" panose="020B0606030504020204" pitchFamily="34" charset="0"/>
      <p:regular r:id="rId26"/>
      <p:bold r:id="rId27"/>
      <p:italic r:id="rId28"/>
      <p:boldItalic r:id="rId29"/>
    </p:embeddedFont>
    <p:embeddedFont>
      <p:font typeface="Open Sans Bold" panose="020B0806030504020204" pitchFamily="34" charset="0"/>
      <p:regular r:id="rId30"/>
      <p:bold r:id="rId31"/>
    </p:embeddedFont>
    <p:embeddedFont>
      <p:font typeface="Open Sans Light" panose="020F0302020204030204" pitchFamily="34" charset="0"/>
      <p:regular r:id="rId32"/>
      <p:italic r:id="rId33"/>
    </p:embeddedFont>
    <p:embeddedFont>
      <p:font typeface="TAN Pearl" pitchFamily="2" charset="77"/>
      <p:regular r:id="rId3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31" autoAdjust="0"/>
    <p:restoredTop sz="94626" autoAdjust="0"/>
  </p:normalViewPr>
  <p:slideViewPr>
    <p:cSldViewPr>
      <p:cViewPr varScale="1">
        <p:scale>
          <a:sx n="80" d="100"/>
          <a:sy n="80" d="100"/>
        </p:scale>
        <p:origin x="384" y="21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8.fntdata"/><Relationship Id="rId21" Type="http://schemas.openxmlformats.org/officeDocument/2006/relationships/font" Target="fonts/font3.fntdata"/><Relationship Id="rId34" Type="http://schemas.openxmlformats.org/officeDocument/2006/relationships/font" Target="fonts/font1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33" Type="http://schemas.openxmlformats.org/officeDocument/2006/relationships/font" Target="fonts/font15.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32" Type="http://schemas.openxmlformats.org/officeDocument/2006/relationships/font" Target="fonts/font14.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font" Target="fonts/font10.fntdata"/><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1.fntdata"/><Relationship Id="rId31" Type="http://schemas.openxmlformats.org/officeDocument/2006/relationships/font" Target="fonts/font1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font" Target="fonts/font12.fntdata"/><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11/8/23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11/8/23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11/8/23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11/8/23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11/8/23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11/8/23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11/8/23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11/8/23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11/8/23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11/8/23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11/8/23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11/8/23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wav"/><Relationship Id="rId1" Type="http://schemas.microsoft.com/office/2007/relationships/media" Target="../media/media1.wav"/><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hyperlink" Target="https://github.com/gabolsgabs/DALI#welcome-to-the-dali-dataset-a-large-dataset-of-synchronised-audio-lyrics-and-vocal-notes" TargetMode="External"/><Relationship Id="rId2" Type="http://schemas.openxmlformats.org/officeDocument/2006/relationships/hyperlink" Target="https://github.com/mdeff/fma#fma-a-dataset-for-music-analysis" TargetMode="External"/><Relationship Id="rId1" Type="http://schemas.openxmlformats.org/officeDocument/2006/relationships/slideLayout" Target="../slideLayouts/slideLayout7.xml"/><Relationship Id="rId5" Type="http://schemas.openxmlformats.org/officeDocument/2006/relationships/hyperlink" Target="https://www.kaggle.com/datasets/andradaolteanu/gtzan-dataset-music-genre-classification" TargetMode="External"/><Relationship Id="rId4" Type="http://schemas.openxmlformats.org/officeDocument/2006/relationships/hyperlink" Target="https://github.com/micbuffa/WasabiDataset#wasabi-song-corpus"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A38376"/>
        </a:solidFill>
        <a:effectLst/>
      </p:bgPr>
    </p:bg>
    <p:spTree>
      <p:nvGrpSpPr>
        <p:cNvPr id="1" name=""/>
        <p:cNvGrpSpPr/>
        <p:nvPr/>
      </p:nvGrpSpPr>
      <p:grpSpPr>
        <a:xfrm>
          <a:off x="0" y="0"/>
          <a:ext cx="0" cy="0"/>
          <a:chOff x="0" y="0"/>
          <a:chExt cx="0" cy="0"/>
        </a:xfrm>
      </p:grpSpPr>
      <p:sp>
        <p:nvSpPr>
          <p:cNvPr id="2" name="Freeform 2"/>
          <p:cNvSpPr/>
          <p:nvPr/>
        </p:nvSpPr>
        <p:spPr>
          <a:xfrm>
            <a:off x="0" y="0"/>
            <a:ext cx="4958747" cy="10287000"/>
          </a:xfrm>
          <a:custGeom>
            <a:avLst/>
            <a:gdLst/>
            <a:ahLst/>
            <a:cxnLst/>
            <a:rect l="l" t="t" r="r" b="b"/>
            <a:pathLst>
              <a:path w="4958747" h="10287000">
                <a:moveTo>
                  <a:pt x="0" y="0"/>
                </a:moveTo>
                <a:lnTo>
                  <a:pt x="4958747" y="0"/>
                </a:lnTo>
                <a:lnTo>
                  <a:pt x="4958747" y="10287000"/>
                </a:lnTo>
                <a:lnTo>
                  <a:pt x="0" y="10287000"/>
                </a:lnTo>
                <a:lnTo>
                  <a:pt x="0" y="0"/>
                </a:lnTo>
                <a:close/>
              </a:path>
            </a:pathLst>
          </a:custGeom>
          <a:blipFill>
            <a:blip r:embed="rId2"/>
            <a:stretch>
              <a:fillRect l="-15355" r="-92169" b="-6704"/>
            </a:stretch>
          </a:blipFill>
        </p:spPr>
      </p:sp>
      <p:sp>
        <p:nvSpPr>
          <p:cNvPr id="3" name="TextBox 3"/>
          <p:cNvSpPr txBox="1"/>
          <p:nvPr/>
        </p:nvSpPr>
        <p:spPr>
          <a:xfrm>
            <a:off x="5271488" y="3563938"/>
            <a:ext cx="13111762" cy="2682875"/>
          </a:xfrm>
          <a:prstGeom prst="rect">
            <a:avLst/>
          </a:prstGeom>
        </p:spPr>
        <p:txBody>
          <a:bodyPr lIns="0" tIns="0" rIns="0" bIns="0" rtlCol="0" anchor="t">
            <a:spAutoFit/>
          </a:bodyPr>
          <a:lstStyle/>
          <a:p>
            <a:pPr>
              <a:lnSpc>
                <a:spcPts val="7000"/>
              </a:lnSpc>
            </a:pPr>
            <a:r>
              <a:rPr lang="en-US" sz="5000">
                <a:solidFill>
                  <a:srgbClr val="FFFFFF"/>
                </a:solidFill>
                <a:latin typeface="TAN Pearl"/>
              </a:rPr>
              <a:t>LYRICS EXTRACTION, TRANSLATION, AND ANALYSIS FROM MUSIC</a:t>
            </a:r>
          </a:p>
        </p:txBody>
      </p:sp>
      <p:sp>
        <p:nvSpPr>
          <p:cNvPr id="4" name="TextBox 4"/>
          <p:cNvSpPr txBox="1"/>
          <p:nvPr/>
        </p:nvSpPr>
        <p:spPr>
          <a:xfrm>
            <a:off x="5254022" y="8743950"/>
            <a:ext cx="12308776" cy="514350"/>
          </a:xfrm>
          <a:prstGeom prst="rect">
            <a:avLst/>
          </a:prstGeom>
        </p:spPr>
        <p:txBody>
          <a:bodyPr lIns="0" tIns="0" rIns="0" bIns="0" rtlCol="0" anchor="t">
            <a:spAutoFit/>
          </a:bodyPr>
          <a:lstStyle/>
          <a:p>
            <a:pPr>
              <a:lnSpc>
                <a:spcPts val="4200"/>
              </a:lnSpc>
            </a:pPr>
            <a:r>
              <a:rPr lang="en-US" sz="3000">
                <a:solidFill>
                  <a:srgbClr val="FFFFFF"/>
                </a:solidFill>
                <a:latin typeface="Open Sans Light"/>
              </a:rPr>
              <a:t>Team Name: Melody Minors — Music Data Mining Project</a:t>
            </a:r>
          </a:p>
        </p:txBody>
      </p:sp>
      <p:sp>
        <p:nvSpPr>
          <p:cNvPr id="5" name="TextBox 5"/>
          <p:cNvSpPr txBox="1"/>
          <p:nvPr/>
        </p:nvSpPr>
        <p:spPr>
          <a:xfrm>
            <a:off x="5271488" y="9238328"/>
            <a:ext cx="11820736" cy="488796"/>
          </a:xfrm>
          <a:prstGeom prst="rect">
            <a:avLst/>
          </a:prstGeom>
        </p:spPr>
        <p:txBody>
          <a:bodyPr lIns="0" tIns="0" rIns="0" bIns="0" rtlCol="0" anchor="t">
            <a:spAutoFit/>
          </a:bodyPr>
          <a:lstStyle/>
          <a:p>
            <a:pPr>
              <a:lnSpc>
                <a:spcPts val="4033"/>
              </a:lnSpc>
            </a:pPr>
            <a:r>
              <a:rPr lang="en-US" sz="2881">
                <a:solidFill>
                  <a:srgbClr val="FFFFFF"/>
                </a:solidFill>
                <a:latin typeface="Open Sans Light"/>
              </a:rPr>
              <a:t>Team Members: Jerin Easo Thomas, Krisha Mehta, Radhika Agarwal</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A38376"/>
        </a:solidFill>
        <a:effectLst/>
      </p:bgPr>
    </p:bg>
    <p:spTree>
      <p:nvGrpSpPr>
        <p:cNvPr id="1" name=""/>
        <p:cNvGrpSpPr/>
        <p:nvPr/>
      </p:nvGrpSpPr>
      <p:grpSpPr>
        <a:xfrm>
          <a:off x="0" y="0"/>
          <a:ext cx="0" cy="0"/>
          <a:chOff x="0" y="0"/>
          <a:chExt cx="0" cy="0"/>
        </a:xfrm>
      </p:grpSpPr>
      <p:sp>
        <p:nvSpPr>
          <p:cNvPr id="2" name="Freeform 2"/>
          <p:cNvSpPr/>
          <p:nvPr/>
        </p:nvSpPr>
        <p:spPr>
          <a:xfrm>
            <a:off x="4304483" y="1319684"/>
            <a:ext cx="9679034" cy="8571900"/>
          </a:xfrm>
          <a:custGeom>
            <a:avLst/>
            <a:gdLst/>
            <a:ahLst/>
            <a:cxnLst/>
            <a:rect l="l" t="t" r="r" b="b"/>
            <a:pathLst>
              <a:path w="9679034" h="8571900">
                <a:moveTo>
                  <a:pt x="0" y="0"/>
                </a:moveTo>
                <a:lnTo>
                  <a:pt x="9679034" y="0"/>
                </a:lnTo>
                <a:lnTo>
                  <a:pt x="9679034" y="8571900"/>
                </a:lnTo>
                <a:lnTo>
                  <a:pt x="0" y="8571900"/>
                </a:lnTo>
                <a:lnTo>
                  <a:pt x="0" y="0"/>
                </a:lnTo>
                <a:close/>
              </a:path>
            </a:pathLst>
          </a:custGeom>
          <a:blipFill>
            <a:blip r:embed="rId2"/>
            <a:stretch>
              <a:fillRect/>
            </a:stretch>
          </a:blipFill>
        </p:spPr>
      </p:sp>
      <p:sp>
        <p:nvSpPr>
          <p:cNvPr id="3" name="TextBox 3"/>
          <p:cNvSpPr txBox="1"/>
          <p:nvPr/>
        </p:nvSpPr>
        <p:spPr>
          <a:xfrm>
            <a:off x="669816" y="382905"/>
            <a:ext cx="15872604" cy="662939"/>
          </a:xfrm>
          <a:prstGeom prst="rect">
            <a:avLst/>
          </a:prstGeom>
        </p:spPr>
        <p:txBody>
          <a:bodyPr lIns="0" tIns="0" rIns="0" bIns="0" rtlCol="0" anchor="t">
            <a:spAutoFit/>
          </a:bodyPr>
          <a:lstStyle/>
          <a:p>
            <a:pPr algn="just">
              <a:lnSpc>
                <a:spcPts val="5460"/>
              </a:lnSpc>
            </a:pPr>
            <a:r>
              <a:rPr lang="en-US" sz="3900">
                <a:solidFill>
                  <a:srgbClr val="FFFFFF"/>
                </a:solidFill>
                <a:latin typeface="Canva Sans Bold"/>
              </a:rPr>
              <a:t>Ensemble Confusion Matrix</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A38376"/>
        </a:solidFill>
        <a:effectLst/>
      </p:bgPr>
    </p:bg>
    <p:spTree>
      <p:nvGrpSpPr>
        <p:cNvPr id="1" name=""/>
        <p:cNvGrpSpPr/>
        <p:nvPr/>
      </p:nvGrpSpPr>
      <p:grpSpPr>
        <a:xfrm>
          <a:off x="0" y="0"/>
          <a:ext cx="0" cy="0"/>
          <a:chOff x="0" y="0"/>
          <a:chExt cx="0" cy="0"/>
        </a:xfrm>
      </p:grpSpPr>
      <p:sp>
        <p:nvSpPr>
          <p:cNvPr id="2" name="TextBox 2"/>
          <p:cNvSpPr txBox="1"/>
          <p:nvPr/>
        </p:nvSpPr>
        <p:spPr>
          <a:xfrm>
            <a:off x="286692" y="2080910"/>
            <a:ext cx="12984797" cy="7177390"/>
          </a:xfrm>
          <a:prstGeom prst="rect">
            <a:avLst/>
          </a:prstGeom>
        </p:spPr>
        <p:txBody>
          <a:bodyPr lIns="0" tIns="0" rIns="0" bIns="0" rtlCol="0" anchor="t">
            <a:spAutoFit/>
          </a:bodyPr>
          <a:lstStyle/>
          <a:p>
            <a:pPr algn="just">
              <a:lnSpc>
                <a:spcPts val="4391"/>
              </a:lnSpc>
            </a:pPr>
            <a:r>
              <a:rPr lang="en-US" sz="3137">
                <a:solidFill>
                  <a:srgbClr val="FFFFFF"/>
                </a:solidFill>
                <a:latin typeface="Canva Sans"/>
              </a:rPr>
              <a:t>After fine-tuning our model and recognizing that our scratch-built model excelled primarily in genre classification, we opted to leverage pre built models for a more comprehensive music analysis. </a:t>
            </a:r>
          </a:p>
          <a:p>
            <a:pPr algn="just">
              <a:lnSpc>
                <a:spcPts val="4391"/>
              </a:lnSpc>
            </a:pPr>
            <a:endParaRPr lang="en-US" sz="3137">
              <a:solidFill>
                <a:srgbClr val="FFFFFF"/>
              </a:solidFill>
              <a:latin typeface="Canva Sans"/>
            </a:endParaRPr>
          </a:p>
          <a:p>
            <a:pPr algn="just">
              <a:lnSpc>
                <a:spcPts val="4391"/>
              </a:lnSpc>
            </a:pPr>
            <a:r>
              <a:rPr lang="en-US" sz="3137">
                <a:solidFill>
                  <a:srgbClr val="FFFFFF"/>
                </a:solidFill>
                <a:latin typeface="Canva Sans"/>
              </a:rPr>
              <a:t>This music analysis comprises several key components:</a:t>
            </a:r>
          </a:p>
          <a:p>
            <a:pPr algn="just">
              <a:lnSpc>
                <a:spcPts val="4391"/>
              </a:lnSpc>
            </a:pPr>
            <a:endParaRPr lang="en-US" sz="3137">
              <a:solidFill>
                <a:srgbClr val="FFFFFF"/>
              </a:solidFill>
              <a:latin typeface="Canva Sans"/>
            </a:endParaRPr>
          </a:p>
          <a:p>
            <a:pPr marL="677301" lvl="1" indent="-338651" algn="just">
              <a:lnSpc>
                <a:spcPts val="4391"/>
              </a:lnSpc>
              <a:buFont typeface="Arial"/>
              <a:buChar char="•"/>
            </a:pPr>
            <a:r>
              <a:rPr lang="en-US" sz="3137">
                <a:solidFill>
                  <a:srgbClr val="FFFFFF"/>
                </a:solidFill>
                <a:latin typeface="Canva Sans"/>
              </a:rPr>
              <a:t>Lyrics Extraction: Used the Whisper model</a:t>
            </a:r>
          </a:p>
          <a:p>
            <a:pPr algn="just">
              <a:lnSpc>
                <a:spcPts val="4391"/>
              </a:lnSpc>
            </a:pPr>
            <a:endParaRPr lang="en-US" sz="3137">
              <a:solidFill>
                <a:srgbClr val="FFFFFF"/>
              </a:solidFill>
              <a:latin typeface="Canva Sans"/>
            </a:endParaRPr>
          </a:p>
          <a:p>
            <a:pPr marL="677301" lvl="1" indent="-338651" algn="just">
              <a:lnSpc>
                <a:spcPts val="4391"/>
              </a:lnSpc>
              <a:buFont typeface="Arial"/>
              <a:buChar char="•"/>
            </a:pPr>
            <a:r>
              <a:rPr lang="en-US" sz="3137">
                <a:solidFill>
                  <a:srgbClr val="FFFFFF"/>
                </a:solidFill>
                <a:latin typeface="Canva Sans"/>
              </a:rPr>
              <a:t>Lyrics Summarization: g4f Chat Completion model (involves generating concise summaries of song lyrics using AI-powered text completion techniques).</a:t>
            </a:r>
          </a:p>
          <a:p>
            <a:pPr>
              <a:lnSpc>
                <a:spcPts val="4123"/>
              </a:lnSpc>
            </a:pPr>
            <a:endParaRPr lang="en-US" sz="3137">
              <a:solidFill>
                <a:srgbClr val="FFFFFF"/>
              </a:solidFill>
              <a:latin typeface="Canva Sans"/>
            </a:endParaRPr>
          </a:p>
        </p:txBody>
      </p:sp>
      <p:sp>
        <p:nvSpPr>
          <p:cNvPr id="3" name="Freeform 3"/>
          <p:cNvSpPr/>
          <p:nvPr/>
        </p:nvSpPr>
        <p:spPr>
          <a:xfrm>
            <a:off x="13693579" y="3081942"/>
            <a:ext cx="4417212" cy="4954976"/>
          </a:xfrm>
          <a:custGeom>
            <a:avLst/>
            <a:gdLst/>
            <a:ahLst/>
            <a:cxnLst/>
            <a:rect l="l" t="t" r="r" b="b"/>
            <a:pathLst>
              <a:path w="4417212" h="4954976">
                <a:moveTo>
                  <a:pt x="0" y="0"/>
                </a:moveTo>
                <a:lnTo>
                  <a:pt x="4417212" y="0"/>
                </a:lnTo>
                <a:lnTo>
                  <a:pt x="4417212" y="4954976"/>
                </a:lnTo>
                <a:lnTo>
                  <a:pt x="0" y="4954976"/>
                </a:lnTo>
                <a:lnTo>
                  <a:pt x="0" y="0"/>
                </a:lnTo>
                <a:close/>
              </a:path>
            </a:pathLst>
          </a:custGeom>
          <a:blipFill>
            <a:blip r:embed="rId2"/>
            <a:stretch>
              <a:fillRect l="-3554" t="-1898" r="-10749"/>
            </a:stretch>
          </a:blipFill>
        </p:spPr>
      </p:sp>
      <p:sp>
        <p:nvSpPr>
          <p:cNvPr id="4" name="TextBox 4"/>
          <p:cNvSpPr txBox="1"/>
          <p:nvPr/>
        </p:nvSpPr>
        <p:spPr>
          <a:xfrm>
            <a:off x="530355" y="159683"/>
            <a:ext cx="7578254" cy="1119548"/>
          </a:xfrm>
          <a:prstGeom prst="rect">
            <a:avLst/>
          </a:prstGeom>
        </p:spPr>
        <p:txBody>
          <a:bodyPr lIns="0" tIns="0" rIns="0" bIns="0" rtlCol="0" anchor="t">
            <a:spAutoFit/>
          </a:bodyPr>
          <a:lstStyle/>
          <a:p>
            <a:pPr algn="ctr">
              <a:lnSpc>
                <a:spcPts val="8642"/>
              </a:lnSpc>
              <a:spcBef>
                <a:spcPct val="0"/>
              </a:spcBef>
            </a:pPr>
            <a:r>
              <a:rPr lang="en-US" sz="6173">
                <a:solidFill>
                  <a:srgbClr val="FFFFFF"/>
                </a:solidFill>
                <a:latin typeface="TAN Pearl"/>
              </a:rPr>
              <a:t>Music Analysis: </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A38376"/>
        </a:solidFill>
        <a:effectLst/>
      </p:bgPr>
    </p:bg>
    <p:spTree>
      <p:nvGrpSpPr>
        <p:cNvPr id="1" name=""/>
        <p:cNvGrpSpPr/>
        <p:nvPr/>
      </p:nvGrpSpPr>
      <p:grpSpPr>
        <a:xfrm>
          <a:off x="0" y="0"/>
          <a:ext cx="0" cy="0"/>
          <a:chOff x="0" y="0"/>
          <a:chExt cx="0" cy="0"/>
        </a:xfrm>
      </p:grpSpPr>
      <p:sp>
        <p:nvSpPr>
          <p:cNvPr id="2" name="TextBox 2"/>
          <p:cNvSpPr txBox="1"/>
          <p:nvPr/>
        </p:nvSpPr>
        <p:spPr>
          <a:xfrm>
            <a:off x="322032" y="1119392"/>
            <a:ext cx="17643936" cy="8138908"/>
          </a:xfrm>
          <a:prstGeom prst="rect">
            <a:avLst/>
          </a:prstGeom>
        </p:spPr>
        <p:txBody>
          <a:bodyPr lIns="0" tIns="0" rIns="0" bIns="0" rtlCol="0" anchor="t">
            <a:spAutoFit/>
          </a:bodyPr>
          <a:lstStyle/>
          <a:p>
            <a:pPr marL="770883" lvl="1" indent="-385441" algn="just">
              <a:lnSpc>
                <a:spcPts val="4998"/>
              </a:lnSpc>
              <a:buFont typeface="Arial"/>
              <a:buChar char="•"/>
            </a:pPr>
            <a:r>
              <a:rPr lang="en-US" sz="3570">
                <a:solidFill>
                  <a:srgbClr val="FFFFFF"/>
                </a:solidFill>
                <a:latin typeface="Canva Sans"/>
              </a:rPr>
              <a:t>Genre Classification: Musical-genres-Classification-Hubert-V1 model (designed for AI-based genre classification of music, enabling it to automatically categorize songs into different musical genres).</a:t>
            </a:r>
          </a:p>
          <a:p>
            <a:pPr algn="just">
              <a:lnSpc>
                <a:spcPts val="4998"/>
              </a:lnSpc>
            </a:pPr>
            <a:endParaRPr lang="en-US" sz="3570">
              <a:solidFill>
                <a:srgbClr val="FFFFFF"/>
              </a:solidFill>
              <a:latin typeface="Canva Sans"/>
            </a:endParaRPr>
          </a:p>
          <a:p>
            <a:pPr marL="770883" lvl="1" indent="-385441" algn="just">
              <a:lnSpc>
                <a:spcPts val="4998"/>
              </a:lnSpc>
              <a:buFont typeface="Arial"/>
              <a:buChar char="•"/>
            </a:pPr>
            <a:r>
              <a:rPr lang="en-US" sz="3570">
                <a:solidFill>
                  <a:srgbClr val="FFFFFF"/>
                </a:solidFill>
                <a:latin typeface="Canva Sans"/>
              </a:rPr>
              <a:t>Emotion Detection: xlsr-wav2vec-speech-emotion-recognition model (specialized in recognizing and categorizing emotions from speech audio, providing automated emotion detection capabilities).</a:t>
            </a:r>
          </a:p>
          <a:p>
            <a:pPr algn="just">
              <a:lnSpc>
                <a:spcPts val="4998"/>
              </a:lnSpc>
            </a:pPr>
            <a:endParaRPr lang="en-US" sz="3570">
              <a:solidFill>
                <a:srgbClr val="FFFFFF"/>
              </a:solidFill>
              <a:latin typeface="Canva Sans"/>
            </a:endParaRPr>
          </a:p>
          <a:p>
            <a:pPr marL="770883" lvl="1" indent="-385441" algn="just">
              <a:lnSpc>
                <a:spcPts val="4998"/>
              </a:lnSpc>
              <a:buFont typeface="Arial"/>
              <a:buChar char="•"/>
            </a:pPr>
            <a:r>
              <a:rPr lang="en-US" sz="3570">
                <a:solidFill>
                  <a:srgbClr val="FFFFFF"/>
                </a:solidFill>
                <a:latin typeface="Canva Sans"/>
              </a:rPr>
              <a:t>Lyrics Translation: Google Translate API (allows developers to integrate automatic translation of lyrics and text from one language to another using Google's machine translation technology).</a:t>
            </a:r>
          </a:p>
          <a:p>
            <a:pPr algn="just">
              <a:lnSpc>
                <a:spcPts val="4998"/>
              </a:lnSpc>
            </a:pPr>
            <a:endParaRPr lang="en-US" sz="3570">
              <a:solidFill>
                <a:srgbClr val="FFFFFF"/>
              </a:solidFill>
              <a:latin typeface="Canva Sans"/>
            </a:endParaRPr>
          </a:p>
          <a:p>
            <a:pPr algn="just">
              <a:lnSpc>
                <a:spcPts val="4998"/>
              </a:lnSpc>
            </a:pPr>
            <a:endParaRPr lang="en-US" sz="3570">
              <a:solidFill>
                <a:srgbClr val="FFFFFF"/>
              </a:solidFill>
              <a:latin typeface="Canva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A38376"/>
        </a:solidFill>
        <a:effectLst/>
      </p:bgPr>
    </p:bg>
    <p:spTree>
      <p:nvGrpSpPr>
        <p:cNvPr id="1" name=""/>
        <p:cNvGrpSpPr/>
        <p:nvPr/>
      </p:nvGrpSpPr>
      <p:grpSpPr>
        <a:xfrm>
          <a:off x="0" y="0"/>
          <a:ext cx="0" cy="0"/>
          <a:chOff x="0" y="0"/>
          <a:chExt cx="0" cy="0"/>
        </a:xfrm>
      </p:grpSpPr>
      <p:sp>
        <p:nvSpPr>
          <p:cNvPr id="2" name="TextBox 2"/>
          <p:cNvSpPr txBox="1"/>
          <p:nvPr/>
        </p:nvSpPr>
        <p:spPr>
          <a:xfrm>
            <a:off x="390514" y="1822273"/>
            <a:ext cx="17506971" cy="7719159"/>
          </a:xfrm>
          <a:prstGeom prst="rect">
            <a:avLst/>
          </a:prstGeom>
        </p:spPr>
        <p:txBody>
          <a:bodyPr lIns="0" tIns="0" rIns="0" bIns="0" rtlCol="0" anchor="t">
            <a:spAutoFit/>
          </a:bodyPr>
          <a:lstStyle/>
          <a:p>
            <a:pPr algn="just">
              <a:lnSpc>
                <a:spcPts val="4441"/>
              </a:lnSpc>
            </a:pPr>
            <a:r>
              <a:rPr lang="en-US" sz="3172" dirty="0">
                <a:solidFill>
                  <a:srgbClr val="FFFFFF"/>
                </a:solidFill>
                <a:latin typeface="Canva Sans"/>
              </a:rPr>
              <a:t>Here’s an illustrative example of the results generated by our system:</a:t>
            </a:r>
          </a:p>
          <a:p>
            <a:pPr algn="just">
              <a:lnSpc>
                <a:spcPts val="4441"/>
              </a:lnSpc>
            </a:pPr>
            <a:endParaRPr lang="en-US" sz="3172" dirty="0">
              <a:solidFill>
                <a:srgbClr val="FFFFFF"/>
              </a:solidFill>
              <a:latin typeface="Canva Sans"/>
            </a:endParaRPr>
          </a:p>
          <a:p>
            <a:pPr algn="just">
              <a:lnSpc>
                <a:spcPts val="4441"/>
              </a:lnSpc>
            </a:pPr>
            <a:r>
              <a:rPr lang="en-US" sz="3172" dirty="0">
                <a:solidFill>
                  <a:srgbClr val="FFFFFF"/>
                </a:solidFill>
                <a:latin typeface="Canva Sans Bold"/>
              </a:rPr>
              <a:t>Lyrics: </a:t>
            </a:r>
            <a:r>
              <a:rPr lang="en-US" sz="3172" dirty="0">
                <a:solidFill>
                  <a:srgbClr val="FFFFFF"/>
                </a:solidFill>
                <a:latin typeface="Canva Sans"/>
              </a:rPr>
              <a:t>“Make it a double. Below the ocean, I make my bed down there. Below the ocean, I </a:t>
            </a:r>
            <a:r>
              <a:rPr lang="en-US" sz="3172" dirty="0" err="1">
                <a:solidFill>
                  <a:srgbClr val="FFFFFF"/>
                </a:solidFill>
                <a:latin typeface="Canva Sans"/>
              </a:rPr>
              <a:t>gotta</a:t>
            </a:r>
            <a:r>
              <a:rPr lang="en-US" sz="3172" dirty="0">
                <a:solidFill>
                  <a:srgbClr val="FFFFFF"/>
                </a:solidFill>
                <a:latin typeface="Canva Sans"/>
              </a:rPr>
              <a:t> live somewhere. Maybe the graveyard, yeah maybe I don’t care.”</a:t>
            </a:r>
          </a:p>
          <a:p>
            <a:pPr algn="just">
              <a:lnSpc>
                <a:spcPts val="4820"/>
              </a:lnSpc>
            </a:pPr>
            <a:endParaRPr lang="en-US" sz="3172" dirty="0">
              <a:solidFill>
                <a:srgbClr val="FFFFFF"/>
              </a:solidFill>
              <a:latin typeface="Canva Sans"/>
            </a:endParaRPr>
          </a:p>
          <a:p>
            <a:pPr algn="just">
              <a:lnSpc>
                <a:spcPts val="4362"/>
              </a:lnSpc>
            </a:pPr>
            <a:r>
              <a:rPr lang="en-US" sz="3115" dirty="0">
                <a:solidFill>
                  <a:srgbClr val="FFFFFF"/>
                </a:solidFill>
                <a:latin typeface="Canva Sans Bold"/>
              </a:rPr>
              <a:t>Summary:</a:t>
            </a:r>
            <a:r>
              <a:rPr lang="en-US" sz="3115" dirty="0">
                <a:solidFill>
                  <a:srgbClr val="FFFFFF"/>
                </a:solidFill>
                <a:latin typeface="Canva Sans"/>
              </a:rPr>
              <a:t> The song’s theme revolves around an individual feeling lost or overwhelmed, contemplating seeking solace or escape in the depths of the ocean. The lyrics hint at the possibility of establishing a residence underwater, perhaps in a graveyard, symbolizing isolation or indifference towards their present circumstances.</a:t>
            </a:r>
          </a:p>
          <a:p>
            <a:pPr algn="just">
              <a:lnSpc>
                <a:spcPts val="4441"/>
              </a:lnSpc>
            </a:pPr>
            <a:endParaRPr lang="en-US" sz="3115" dirty="0">
              <a:solidFill>
                <a:srgbClr val="FFFFFF"/>
              </a:solidFill>
              <a:latin typeface="Canva Sans"/>
            </a:endParaRPr>
          </a:p>
          <a:p>
            <a:pPr algn="just">
              <a:lnSpc>
                <a:spcPts val="4441"/>
              </a:lnSpc>
            </a:pPr>
            <a:r>
              <a:rPr lang="en-US" sz="3172" dirty="0">
                <a:solidFill>
                  <a:srgbClr val="FFFFFF"/>
                </a:solidFill>
                <a:latin typeface="Canva Sans Bold"/>
              </a:rPr>
              <a:t>Genre Prediction:</a:t>
            </a:r>
            <a:r>
              <a:rPr lang="en-US" sz="3172" dirty="0">
                <a:solidFill>
                  <a:srgbClr val="FFFFFF"/>
                </a:solidFill>
                <a:latin typeface="Canva Sans"/>
              </a:rPr>
              <a:t> The system predicts the genre of the music, with a score of 0.801801860332489, classifying it as ‘rock.’</a:t>
            </a:r>
          </a:p>
          <a:p>
            <a:pPr algn="just">
              <a:lnSpc>
                <a:spcPts val="4161"/>
              </a:lnSpc>
            </a:pPr>
            <a:endParaRPr lang="en-US" sz="3172" dirty="0">
              <a:solidFill>
                <a:srgbClr val="FFFFFF"/>
              </a:solidFill>
              <a:latin typeface="Canva Sans"/>
            </a:endParaRPr>
          </a:p>
          <a:p>
            <a:pPr>
              <a:lnSpc>
                <a:spcPts val="3527"/>
              </a:lnSpc>
            </a:pPr>
            <a:endParaRPr lang="en-US" sz="3172" dirty="0">
              <a:solidFill>
                <a:srgbClr val="FFFFFF"/>
              </a:solidFill>
              <a:latin typeface="Canva Sans"/>
            </a:endParaRPr>
          </a:p>
        </p:txBody>
      </p:sp>
      <p:sp>
        <p:nvSpPr>
          <p:cNvPr id="3" name="TextBox 3"/>
          <p:cNvSpPr txBox="1"/>
          <p:nvPr/>
        </p:nvSpPr>
        <p:spPr>
          <a:xfrm>
            <a:off x="773123" y="65306"/>
            <a:ext cx="3931072" cy="1119548"/>
          </a:xfrm>
          <a:prstGeom prst="rect">
            <a:avLst/>
          </a:prstGeom>
        </p:spPr>
        <p:txBody>
          <a:bodyPr lIns="0" tIns="0" rIns="0" bIns="0" rtlCol="0" anchor="t">
            <a:spAutoFit/>
          </a:bodyPr>
          <a:lstStyle/>
          <a:p>
            <a:pPr algn="ctr">
              <a:lnSpc>
                <a:spcPts val="8642"/>
              </a:lnSpc>
              <a:spcBef>
                <a:spcPct val="0"/>
              </a:spcBef>
            </a:pPr>
            <a:r>
              <a:rPr lang="en-US" sz="6173">
                <a:solidFill>
                  <a:srgbClr val="FFFFFF"/>
                </a:solidFill>
                <a:latin typeface="TAN Pearl"/>
              </a:rPr>
              <a:t>Results: </a:t>
            </a:r>
          </a:p>
        </p:txBody>
      </p:sp>
      <p:pic>
        <p:nvPicPr>
          <p:cNvPr id="4" name="rock.00000.wav">
            <a:hlinkClick r:id="" action="ppaction://media"/>
            <a:extLst>
              <a:ext uri="{FF2B5EF4-FFF2-40B4-BE49-F238E27FC236}">
                <a16:creationId xmlns:a16="http://schemas.microsoft.com/office/drawing/2014/main" id="{6203E02E-AD3A-B973-00EF-949C3FC9D8A3}"/>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6154400" y="8674490"/>
            <a:ext cx="812800" cy="812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01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A38376"/>
        </a:solidFill>
        <a:effectLst/>
      </p:bgPr>
    </p:bg>
    <p:spTree>
      <p:nvGrpSpPr>
        <p:cNvPr id="1" name=""/>
        <p:cNvGrpSpPr/>
        <p:nvPr/>
      </p:nvGrpSpPr>
      <p:grpSpPr>
        <a:xfrm>
          <a:off x="0" y="0"/>
          <a:ext cx="0" cy="0"/>
          <a:chOff x="0" y="0"/>
          <a:chExt cx="0" cy="0"/>
        </a:xfrm>
      </p:grpSpPr>
      <p:sp>
        <p:nvSpPr>
          <p:cNvPr id="2" name="TextBox 2"/>
          <p:cNvSpPr txBox="1"/>
          <p:nvPr/>
        </p:nvSpPr>
        <p:spPr>
          <a:xfrm>
            <a:off x="375455" y="2295815"/>
            <a:ext cx="17424281" cy="5628694"/>
          </a:xfrm>
          <a:prstGeom prst="rect">
            <a:avLst/>
          </a:prstGeom>
        </p:spPr>
        <p:txBody>
          <a:bodyPr lIns="0" tIns="0" rIns="0" bIns="0" rtlCol="0" anchor="t">
            <a:spAutoFit/>
          </a:bodyPr>
          <a:lstStyle/>
          <a:p>
            <a:pPr algn="just">
              <a:lnSpc>
                <a:spcPts val="4557"/>
              </a:lnSpc>
            </a:pPr>
            <a:r>
              <a:rPr lang="en-US" sz="3255">
                <a:solidFill>
                  <a:srgbClr val="FFFFFF"/>
                </a:solidFill>
                <a:latin typeface="Canva Sans Bold"/>
              </a:rPr>
              <a:t>Emotion Prediction:</a:t>
            </a:r>
            <a:r>
              <a:rPr lang="en-US" sz="3255">
                <a:solidFill>
                  <a:srgbClr val="FFFFFF"/>
                </a:solidFill>
                <a:latin typeface="Canva Sans"/>
              </a:rPr>
              <a:t> Emotions expressed in the music are detected, with scores and labels provided. In this case, the detected emotions are ‘happiness’ (0.5177) and ‘sadness’ (0.3168).</a:t>
            </a:r>
          </a:p>
          <a:p>
            <a:pPr algn="just">
              <a:lnSpc>
                <a:spcPts val="4557"/>
              </a:lnSpc>
            </a:pPr>
            <a:endParaRPr lang="en-US" sz="3255">
              <a:solidFill>
                <a:srgbClr val="FFFFFF"/>
              </a:solidFill>
              <a:latin typeface="Canva Sans"/>
            </a:endParaRPr>
          </a:p>
          <a:p>
            <a:pPr algn="just">
              <a:lnSpc>
                <a:spcPts val="4557"/>
              </a:lnSpc>
            </a:pPr>
            <a:r>
              <a:rPr lang="en-US" sz="3255">
                <a:solidFill>
                  <a:srgbClr val="FFFFFF"/>
                </a:solidFill>
                <a:latin typeface="Canva Sans Bold"/>
              </a:rPr>
              <a:t>Translation:</a:t>
            </a:r>
            <a:r>
              <a:rPr lang="en-US" sz="3255">
                <a:solidFill>
                  <a:srgbClr val="FFFFFF"/>
                </a:solidFill>
                <a:latin typeface="Canva Sans"/>
              </a:rPr>
              <a:t> The lyrics are translated into a different language for broader accessibility. In this example, the translation is provided in French: “Faites-en undouble. Sous l’océan, je fais mon lit là-bas. Sous l’océan, je dois vivre quelque part. Peut-être le cimetière, ouais, peut-être que je m’en fiche.”</a:t>
            </a:r>
          </a:p>
          <a:p>
            <a:pPr algn="just">
              <a:lnSpc>
                <a:spcPts val="4557"/>
              </a:lnSpc>
            </a:pPr>
            <a:endParaRPr lang="en-US" sz="3255">
              <a:solidFill>
                <a:srgbClr val="FFFFFF"/>
              </a:solidFill>
              <a:latin typeface="Canva Sans"/>
            </a:endParaRPr>
          </a:p>
          <a:p>
            <a:pPr>
              <a:lnSpc>
                <a:spcPts val="3906"/>
              </a:lnSpc>
            </a:pPr>
            <a:endParaRPr lang="en-US" sz="3255">
              <a:solidFill>
                <a:srgbClr val="FFFFFF"/>
              </a:solidFill>
              <a:latin typeface="Canva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A38376"/>
        </a:solidFill>
        <a:effectLst/>
      </p:bgPr>
    </p:bg>
    <p:spTree>
      <p:nvGrpSpPr>
        <p:cNvPr id="1" name=""/>
        <p:cNvGrpSpPr/>
        <p:nvPr/>
      </p:nvGrpSpPr>
      <p:grpSpPr>
        <a:xfrm>
          <a:off x="0" y="0"/>
          <a:ext cx="0" cy="0"/>
          <a:chOff x="0" y="0"/>
          <a:chExt cx="0" cy="0"/>
        </a:xfrm>
      </p:grpSpPr>
      <p:sp>
        <p:nvSpPr>
          <p:cNvPr id="2" name="Freeform 2"/>
          <p:cNvSpPr/>
          <p:nvPr/>
        </p:nvSpPr>
        <p:spPr>
          <a:xfrm>
            <a:off x="1705903" y="945863"/>
            <a:ext cx="8803291" cy="8395273"/>
          </a:xfrm>
          <a:custGeom>
            <a:avLst/>
            <a:gdLst/>
            <a:ahLst/>
            <a:cxnLst/>
            <a:rect l="l" t="t" r="r" b="b"/>
            <a:pathLst>
              <a:path w="8803291" h="8395273">
                <a:moveTo>
                  <a:pt x="0" y="0"/>
                </a:moveTo>
                <a:lnTo>
                  <a:pt x="8803291" y="0"/>
                </a:lnTo>
                <a:lnTo>
                  <a:pt x="8803291" y="8395274"/>
                </a:lnTo>
                <a:lnTo>
                  <a:pt x="0" y="8395274"/>
                </a:lnTo>
                <a:lnTo>
                  <a:pt x="0" y="0"/>
                </a:lnTo>
                <a:close/>
              </a:path>
            </a:pathLst>
          </a:custGeom>
          <a:blipFill>
            <a:blip r:embed="rId2"/>
            <a:stretch>
              <a:fillRect/>
            </a:stretch>
          </a:blipFill>
        </p:spPr>
      </p:sp>
      <p:sp>
        <p:nvSpPr>
          <p:cNvPr id="3" name="TextBox 3"/>
          <p:cNvSpPr txBox="1"/>
          <p:nvPr/>
        </p:nvSpPr>
        <p:spPr>
          <a:xfrm>
            <a:off x="10829126" y="3347819"/>
            <a:ext cx="7038002" cy="3236488"/>
          </a:xfrm>
          <a:prstGeom prst="rect">
            <a:avLst/>
          </a:prstGeom>
        </p:spPr>
        <p:txBody>
          <a:bodyPr lIns="0" tIns="0" rIns="0" bIns="0" rtlCol="0" anchor="t">
            <a:spAutoFit/>
          </a:bodyPr>
          <a:lstStyle/>
          <a:p>
            <a:pPr algn="ctr">
              <a:lnSpc>
                <a:spcPts val="4310"/>
              </a:lnSpc>
              <a:spcBef>
                <a:spcPct val="0"/>
              </a:spcBef>
            </a:pPr>
            <a:r>
              <a:rPr lang="en-US" sz="3079">
                <a:solidFill>
                  <a:srgbClr val="FFFFFF"/>
                </a:solidFill>
                <a:latin typeface="Canva Sans"/>
              </a:rPr>
              <a:t>The radar chart shows that classical, reggae, and blues are the most popular genres of music, while rock, hip hop, and country are the least popular genres of music in our dataset.</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A38376"/>
        </a:solidFill>
        <a:effectLst/>
      </p:bgPr>
    </p:bg>
    <p:spTree>
      <p:nvGrpSpPr>
        <p:cNvPr id="1" name=""/>
        <p:cNvGrpSpPr/>
        <p:nvPr/>
      </p:nvGrpSpPr>
      <p:grpSpPr>
        <a:xfrm>
          <a:off x="0" y="0"/>
          <a:ext cx="0" cy="0"/>
          <a:chOff x="0" y="0"/>
          <a:chExt cx="0" cy="0"/>
        </a:xfrm>
      </p:grpSpPr>
      <p:sp>
        <p:nvSpPr>
          <p:cNvPr id="2" name="TextBox 2"/>
          <p:cNvSpPr txBox="1"/>
          <p:nvPr/>
        </p:nvSpPr>
        <p:spPr>
          <a:xfrm>
            <a:off x="613454" y="230466"/>
            <a:ext cx="6090772" cy="1119548"/>
          </a:xfrm>
          <a:prstGeom prst="rect">
            <a:avLst/>
          </a:prstGeom>
        </p:spPr>
        <p:txBody>
          <a:bodyPr lIns="0" tIns="0" rIns="0" bIns="0" rtlCol="0" anchor="t">
            <a:spAutoFit/>
          </a:bodyPr>
          <a:lstStyle/>
          <a:p>
            <a:pPr algn="ctr">
              <a:lnSpc>
                <a:spcPts val="8642"/>
              </a:lnSpc>
              <a:spcBef>
                <a:spcPct val="0"/>
              </a:spcBef>
            </a:pPr>
            <a:r>
              <a:rPr lang="en-US" sz="6173">
                <a:solidFill>
                  <a:srgbClr val="FFFFFF"/>
                </a:solidFill>
                <a:latin typeface="TAN Pearl"/>
              </a:rPr>
              <a:t>References: </a:t>
            </a:r>
          </a:p>
        </p:txBody>
      </p:sp>
      <p:sp>
        <p:nvSpPr>
          <p:cNvPr id="3" name="TextBox 3"/>
          <p:cNvSpPr txBox="1"/>
          <p:nvPr/>
        </p:nvSpPr>
        <p:spPr>
          <a:xfrm>
            <a:off x="613454" y="1571846"/>
            <a:ext cx="15421987" cy="8055059"/>
          </a:xfrm>
          <a:prstGeom prst="rect">
            <a:avLst/>
          </a:prstGeom>
        </p:spPr>
        <p:txBody>
          <a:bodyPr lIns="0" tIns="0" rIns="0" bIns="0" rtlCol="0" anchor="t">
            <a:spAutoFit/>
          </a:bodyPr>
          <a:lstStyle/>
          <a:p>
            <a:pPr algn="just">
              <a:lnSpc>
                <a:spcPts val="3320"/>
              </a:lnSpc>
            </a:pPr>
            <a:endParaRPr/>
          </a:p>
          <a:p>
            <a:pPr marL="512046" lvl="1" indent="-256023" algn="just">
              <a:lnSpc>
                <a:spcPts val="5241"/>
              </a:lnSpc>
              <a:buFont typeface="Arial"/>
              <a:buChar char="•"/>
            </a:pPr>
            <a:r>
              <a:rPr lang="en-US" sz="2371" u="sng" spc="272">
                <a:solidFill>
                  <a:srgbClr val="FFFFFF"/>
                </a:solidFill>
                <a:latin typeface="Canva Sans"/>
              </a:rPr>
              <a:t>https://www.flexclip.com/learn/extract-lyrics-from-song.html </a:t>
            </a:r>
          </a:p>
          <a:p>
            <a:pPr marL="512046" lvl="1" indent="-256023" algn="just">
              <a:lnSpc>
                <a:spcPts val="5241"/>
              </a:lnSpc>
              <a:buFont typeface="Arial"/>
              <a:buChar char="•"/>
            </a:pPr>
            <a:r>
              <a:rPr lang="en-US" sz="2371" u="sng" spc="272">
                <a:solidFill>
                  <a:srgbClr val="FFFFFF"/>
                </a:solidFill>
                <a:latin typeface="Canva Sans"/>
              </a:rPr>
              <a:t>https://peerj.com/articles/cs-785/ </a:t>
            </a:r>
          </a:p>
          <a:p>
            <a:pPr marL="512046" lvl="1" indent="-256023" algn="just">
              <a:lnSpc>
                <a:spcPts val="5241"/>
              </a:lnSpc>
              <a:buFont typeface="Arial"/>
              <a:buChar char="•"/>
            </a:pPr>
            <a:r>
              <a:rPr lang="en-US" sz="2371" u="sng" spc="272">
                <a:solidFill>
                  <a:srgbClr val="FFFFFF"/>
                </a:solidFill>
                <a:latin typeface="Canva Sans"/>
              </a:rPr>
              <a:t>https://www.researchgate.net/figure/The-lyrics-feature-extraction-CRAHARNN-architecture_fig4_349053857 </a:t>
            </a:r>
          </a:p>
          <a:p>
            <a:pPr marL="512046" lvl="1" indent="-256023" algn="just">
              <a:lnSpc>
                <a:spcPts val="5241"/>
              </a:lnSpc>
              <a:buFont typeface="Arial"/>
              <a:buChar char="•"/>
            </a:pPr>
            <a:r>
              <a:rPr lang="en-US" sz="2371" u="sng" spc="272">
                <a:solidFill>
                  <a:srgbClr val="FFFFFF"/>
                </a:solidFill>
                <a:latin typeface="Canva Sans"/>
              </a:rPr>
              <a:t>https://huggingface.co/SeyedAli/Musical-genres-Classification-Hubert-V1 </a:t>
            </a:r>
          </a:p>
          <a:p>
            <a:pPr marL="512046" lvl="1" indent="-256023" algn="just">
              <a:lnSpc>
                <a:spcPts val="5241"/>
              </a:lnSpc>
              <a:buFont typeface="Arial"/>
              <a:buChar char="•"/>
            </a:pPr>
            <a:r>
              <a:rPr lang="en-US" sz="2371" u="sng" spc="272">
                <a:solidFill>
                  <a:srgbClr val="FFFFFF"/>
                </a:solidFill>
                <a:latin typeface="Canva Sans"/>
              </a:rPr>
              <a:t>https://huggingface.co/harshit345/xlsr-wav2vec-speech-emotion-recognition </a:t>
            </a:r>
          </a:p>
          <a:p>
            <a:pPr marL="512046" lvl="1" indent="-256023" algn="just">
              <a:lnSpc>
                <a:spcPts val="5241"/>
              </a:lnSpc>
              <a:buFont typeface="Arial"/>
              <a:buChar char="•"/>
            </a:pPr>
            <a:r>
              <a:rPr lang="en-US" sz="2371" u="sng" spc="272">
                <a:solidFill>
                  <a:srgbClr val="FFFFFF"/>
                </a:solidFill>
                <a:latin typeface="Canva Sans"/>
              </a:rPr>
              <a:t>https://archives.ismir.net/ismir2022/paper/000001.pdf</a:t>
            </a:r>
          </a:p>
          <a:p>
            <a:pPr marL="512046" lvl="1" indent="-256023" algn="just">
              <a:lnSpc>
                <a:spcPts val="5241"/>
              </a:lnSpc>
              <a:buFont typeface="Arial"/>
              <a:buChar char="•"/>
            </a:pPr>
            <a:r>
              <a:rPr lang="en-US" sz="2371" u="sng" spc="272">
                <a:solidFill>
                  <a:srgbClr val="FFFFFF"/>
                </a:solidFill>
                <a:latin typeface="Canva Sans"/>
              </a:rPr>
              <a:t>https://arxiv.org/pdf/2108.02625.pdf</a:t>
            </a:r>
          </a:p>
          <a:p>
            <a:pPr marL="512046" lvl="1" indent="-256023" algn="just">
              <a:lnSpc>
                <a:spcPts val="5241"/>
              </a:lnSpc>
              <a:buFont typeface="Arial"/>
              <a:buChar char="•"/>
            </a:pPr>
            <a:r>
              <a:rPr lang="en-US" sz="2371" u="sng" spc="272">
                <a:solidFill>
                  <a:srgbClr val="FFFFFF"/>
                </a:solidFill>
                <a:latin typeface="Canva Sans"/>
              </a:rPr>
              <a:t>https://arxiv.org/pdf/2007.06486.pdf</a:t>
            </a:r>
          </a:p>
          <a:p>
            <a:pPr marL="512046" lvl="1" indent="-256023" algn="just">
              <a:lnSpc>
                <a:spcPts val="5241"/>
              </a:lnSpc>
              <a:buFont typeface="Arial"/>
              <a:buChar char="•"/>
            </a:pPr>
            <a:r>
              <a:rPr lang="en-US" sz="2371" u="sng" spc="272">
                <a:solidFill>
                  <a:srgbClr val="FFFFFF"/>
                </a:solidFill>
                <a:latin typeface="Canva Sans"/>
              </a:rPr>
              <a:t>https://aclanthology.org/2020.nlp4musa-1.7.pdf</a:t>
            </a:r>
          </a:p>
          <a:p>
            <a:pPr marL="512046" lvl="1" indent="-256023" algn="just">
              <a:lnSpc>
                <a:spcPts val="5241"/>
              </a:lnSpc>
              <a:buFont typeface="Arial"/>
              <a:buChar char="•"/>
            </a:pPr>
            <a:r>
              <a:rPr lang="en-US" sz="2371" u="sng" spc="272">
                <a:solidFill>
                  <a:srgbClr val="FFFFFF"/>
                </a:solidFill>
                <a:latin typeface="Canva Sans"/>
              </a:rPr>
              <a:t>https://arxiv.org/ftp/arxiv/papers/1812/1812.08318.pdf</a:t>
            </a:r>
          </a:p>
          <a:p>
            <a:pPr>
              <a:lnSpc>
                <a:spcPts val="3320"/>
              </a:lnSpc>
            </a:pPr>
            <a:endParaRPr lang="en-US" sz="2371" u="sng" spc="272">
              <a:solidFill>
                <a:srgbClr val="FFFFFF"/>
              </a:solidFill>
              <a:latin typeface="Canva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A38376"/>
        </a:solidFill>
        <a:effectLst/>
      </p:bgPr>
    </p:bg>
    <p:spTree>
      <p:nvGrpSpPr>
        <p:cNvPr id="1" name=""/>
        <p:cNvGrpSpPr/>
        <p:nvPr/>
      </p:nvGrpSpPr>
      <p:grpSpPr>
        <a:xfrm>
          <a:off x="0" y="0"/>
          <a:ext cx="0" cy="0"/>
          <a:chOff x="0" y="0"/>
          <a:chExt cx="0" cy="0"/>
        </a:xfrm>
      </p:grpSpPr>
      <p:sp>
        <p:nvSpPr>
          <p:cNvPr id="2" name="TextBox 2"/>
          <p:cNvSpPr txBox="1"/>
          <p:nvPr/>
        </p:nvSpPr>
        <p:spPr>
          <a:xfrm>
            <a:off x="6380336" y="4493239"/>
            <a:ext cx="5527328" cy="1119548"/>
          </a:xfrm>
          <a:prstGeom prst="rect">
            <a:avLst/>
          </a:prstGeom>
        </p:spPr>
        <p:txBody>
          <a:bodyPr lIns="0" tIns="0" rIns="0" bIns="0" rtlCol="0" anchor="t">
            <a:spAutoFit/>
          </a:bodyPr>
          <a:lstStyle/>
          <a:p>
            <a:pPr algn="ctr">
              <a:lnSpc>
                <a:spcPts val="8642"/>
              </a:lnSpc>
              <a:spcBef>
                <a:spcPct val="0"/>
              </a:spcBef>
            </a:pPr>
            <a:r>
              <a:rPr lang="en-US" sz="6173">
                <a:solidFill>
                  <a:srgbClr val="FFFFFF"/>
                </a:solidFill>
                <a:latin typeface="TAN Pearl"/>
              </a:rPr>
              <a:t>Thank you! </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A38376"/>
        </a:solidFill>
        <a:effectLst/>
      </p:bgPr>
    </p:bg>
    <p:spTree>
      <p:nvGrpSpPr>
        <p:cNvPr id="1" name=""/>
        <p:cNvGrpSpPr/>
        <p:nvPr/>
      </p:nvGrpSpPr>
      <p:grpSpPr>
        <a:xfrm>
          <a:off x="0" y="0"/>
          <a:ext cx="0" cy="0"/>
          <a:chOff x="0" y="0"/>
          <a:chExt cx="0" cy="0"/>
        </a:xfrm>
      </p:grpSpPr>
      <p:sp>
        <p:nvSpPr>
          <p:cNvPr id="2" name="TextBox 2"/>
          <p:cNvSpPr txBox="1"/>
          <p:nvPr/>
        </p:nvSpPr>
        <p:spPr>
          <a:xfrm>
            <a:off x="866320" y="1945538"/>
            <a:ext cx="16945635" cy="7579462"/>
          </a:xfrm>
          <a:prstGeom prst="rect">
            <a:avLst/>
          </a:prstGeom>
        </p:spPr>
        <p:txBody>
          <a:bodyPr lIns="0" tIns="0" rIns="0" bIns="0" rtlCol="0" anchor="t">
            <a:spAutoFit/>
          </a:bodyPr>
          <a:lstStyle/>
          <a:p>
            <a:pPr>
              <a:lnSpc>
                <a:spcPts val="4334"/>
              </a:lnSpc>
            </a:pPr>
            <a:r>
              <a:rPr lang="en-US" sz="3095">
                <a:solidFill>
                  <a:srgbClr val="FFFFFF"/>
                </a:solidFill>
                <a:latin typeface="Open Sans Light"/>
              </a:rPr>
              <a:t>In this project, we aim to develop a comprehensive system for lyrics extraction, translation, and analysis from music. </a:t>
            </a:r>
          </a:p>
          <a:p>
            <a:pPr>
              <a:lnSpc>
                <a:spcPts val="4334"/>
              </a:lnSpc>
            </a:pPr>
            <a:endParaRPr lang="en-US" sz="3095">
              <a:solidFill>
                <a:srgbClr val="FFFFFF"/>
              </a:solidFill>
              <a:latin typeface="Open Sans Light"/>
            </a:endParaRPr>
          </a:p>
          <a:p>
            <a:pPr>
              <a:lnSpc>
                <a:spcPts val="4334"/>
              </a:lnSpc>
            </a:pPr>
            <a:r>
              <a:rPr lang="en-US" sz="3095">
                <a:solidFill>
                  <a:srgbClr val="FFFFFF"/>
                </a:solidFill>
                <a:latin typeface="Open Sans"/>
              </a:rPr>
              <a:t>Project Objectives:</a:t>
            </a:r>
          </a:p>
          <a:p>
            <a:pPr marL="668425" lvl="1" indent="-334212">
              <a:lnSpc>
                <a:spcPts val="4334"/>
              </a:lnSpc>
              <a:buFont typeface="Arial"/>
              <a:buChar char="•"/>
            </a:pPr>
            <a:r>
              <a:rPr lang="en-US" sz="3095">
                <a:solidFill>
                  <a:srgbClr val="FFFFFF"/>
                </a:solidFill>
                <a:latin typeface="Open Sans Light"/>
              </a:rPr>
              <a:t>Phase 1: PrebuiltPretrained Model Exploration</a:t>
            </a:r>
          </a:p>
          <a:p>
            <a:pPr marL="668425" lvl="1" indent="-334212">
              <a:lnSpc>
                <a:spcPts val="4334"/>
              </a:lnSpc>
              <a:buFont typeface="Arial"/>
              <a:buChar char="•"/>
            </a:pPr>
            <a:r>
              <a:rPr lang="en-US" sz="3095">
                <a:solidFill>
                  <a:srgbClr val="FFFFFF"/>
                </a:solidFill>
                <a:latin typeface="Open Sans Light"/>
              </a:rPr>
              <a:t>Phase 2: Building a Custom Model</a:t>
            </a:r>
          </a:p>
          <a:p>
            <a:pPr marL="668425" lvl="1" indent="-334212">
              <a:lnSpc>
                <a:spcPts val="4334"/>
              </a:lnSpc>
              <a:buFont typeface="Arial"/>
              <a:buChar char="•"/>
            </a:pPr>
            <a:r>
              <a:rPr lang="en-US" sz="3095">
                <a:solidFill>
                  <a:srgbClr val="FFFFFF"/>
                </a:solidFill>
                <a:latin typeface="Open Sans Light"/>
              </a:rPr>
              <a:t>Phase 3: Lyrics Translation, Summarization, and Music Analysis</a:t>
            </a:r>
          </a:p>
          <a:p>
            <a:pPr>
              <a:lnSpc>
                <a:spcPts val="4334"/>
              </a:lnSpc>
            </a:pPr>
            <a:endParaRPr lang="en-US" sz="3095">
              <a:solidFill>
                <a:srgbClr val="FFFFFF"/>
              </a:solidFill>
              <a:latin typeface="Open Sans Light"/>
            </a:endParaRPr>
          </a:p>
          <a:p>
            <a:pPr>
              <a:lnSpc>
                <a:spcPts val="4334"/>
              </a:lnSpc>
            </a:pPr>
            <a:r>
              <a:rPr lang="en-US" sz="3095">
                <a:solidFill>
                  <a:srgbClr val="FFFFFF"/>
                </a:solidFill>
                <a:latin typeface="Open Sans"/>
              </a:rPr>
              <a:t>Significance of the project:</a:t>
            </a:r>
          </a:p>
          <a:p>
            <a:pPr algn="just">
              <a:lnSpc>
                <a:spcPts val="4334"/>
              </a:lnSpc>
            </a:pPr>
            <a:r>
              <a:rPr lang="en-US" sz="3095">
                <a:solidFill>
                  <a:srgbClr val="FFFFFF"/>
                </a:solidFill>
                <a:latin typeface="Open Sans Light"/>
              </a:rPr>
              <a:t>This project holds significance in various domains, including music analysis, cultural studies, and natural language processing. It can be used to enhance the music listening experience, aid in language learning, and provide insights into the emotional and cultural aspects of songs and music. </a:t>
            </a:r>
          </a:p>
          <a:p>
            <a:pPr algn="ctr">
              <a:lnSpc>
                <a:spcPts val="4334"/>
              </a:lnSpc>
              <a:spcBef>
                <a:spcPct val="0"/>
              </a:spcBef>
            </a:pPr>
            <a:endParaRPr lang="en-US" sz="3095">
              <a:solidFill>
                <a:srgbClr val="FFFFFF"/>
              </a:solidFill>
              <a:latin typeface="Open Sans Light"/>
            </a:endParaRPr>
          </a:p>
        </p:txBody>
      </p:sp>
      <p:sp>
        <p:nvSpPr>
          <p:cNvPr id="3" name="Freeform 3"/>
          <p:cNvSpPr/>
          <p:nvPr/>
        </p:nvSpPr>
        <p:spPr>
          <a:xfrm>
            <a:off x="13982849" y="2754661"/>
            <a:ext cx="3997504" cy="3489884"/>
          </a:xfrm>
          <a:custGeom>
            <a:avLst/>
            <a:gdLst/>
            <a:ahLst/>
            <a:cxnLst/>
            <a:rect l="l" t="t" r="r" b="b"/>
            <a:pathLst>
              <a:path w="3997504" h="3489884">
                <a:moveTo>
                  <a:pt x="0" y="0"/>
                </a:moveTo>
                <a:lnTo>
                  <a:pt x="3997504" y="0"/>
                </a:lnTo>
                <a:lnTo>
                  <a:pt x="3997504" y="3489885"/>
                </a:lnTo>
                <a:lnTo>
                  <a:pt x="0" y="3489885"/>
                </a:lnTo>
                <a:lnTo>
                  <a:pt x="0" y="0"/>
                </a:lnTo>
                <a:close/>
              </a:path>
            </a:pathLst>
          </a:custGeom>
          <a:blipFill>
            <a:blip r:embed="rId2"/>
            <a:stretch>
              <a:fillRect/>
            </a:stretch>
          </a:blipFill>
        </p:spPr>
      </p:sp>
      <p:sp>
        <p:nvSpPr>
          <p:cNvPr id="4" name="TextBox 4"/>
          <p:cNvSpPr txBox="1"/>
          <p:nvPr/>
        </p:nvSpPr>
        <p:spPr>
          <a:xfrm>
            <a:off x="-253718" y="470479"/>
            <a:ext cx="6857662" cy="911225"/>
          </a:xfrm>
          <a:prstGeom prst="rect">
            <a:avLst/>
          </a:prstGeom>
        </p:spPr>
        <p:txBody>
          <a:bodyPr lIns="0" tIns="0" rIns="0" bIns="0" rtlCol="0" anchor="t">
            <a:spAutoFit/>
          </a:bodyPr>
          <a:lstStyle/>
          <a:p>
            <a:pPr algn="ctr">
              <a:lnSpc>
                <a:spcPts val="7000"/>
              </a:lnSpc>
            </a:pPr>
            <a:r>
              <a:rPr lang="en-US" sz="5000">
                <a:solidFill>
                  <a:srgbClr val="FFFFFF"/>
                </a:solidFill>
                <a:latin typeface="TAN Pearl"/>
              </a:rPr>
              <a:t>Introduction</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A38376"/>
        </a:solidFill>
        <a:effectLst/>
      </p:bgPr>
    </p:bg>
    <p:spTree>
      <p:nvGrpSpPr>
        <p:cNvPr id="1" name=""/>
        <p:cNvGrpSpPr/>
        <p:nvPr/>
      </p:nvGrpSpPr>
      <p:grpSpPr>
        <a:xfrm>
          <a:off x="0" y="0"/>
          <a:ext cx="0" cy="0"/>
          <a:chOff x="0" y="0"/>
          <a:chExt cx="0" cy="0"/>
        </a:xfrm>
      </p:grpSpPr>
      <p:sp>
        <p:nvSpPr>
          <p:cNvPr id="2" name="TextBox 2"/>
          <p:cNvSpPr txBox="1"/>
          <p:nvPr/>
        </p:nvSpPr>
        <p:spPr>
          <a:xfrm>
            <a:off x="-1552755" y="287802"/>
            <a:ext cx="6857662" cy="911225"/>
          </a:xfrm>
          <a:prstGeom prst="rect">
            <a:avLst/>
          </a:prstGeom>
        </p:spPr>
        <p:txBody>
          <a:bodyPr lIns="0" tIns="0" rIns="0" bIns="0" rtlCol="0" anchor="t">
            <a:spAutoFit/>
          </a:bodyPr>
          <a:lstStyle/>
          <a:p>
            <a:pPr algn="ctr">
              <a:lnSpc>
                <a:spcPts val="7000"/>
              </a:lnSpc>
            </a:pPr>
            <a:r>
              <a:rPr lang="en-US" sz="5000">
                <a:solidFill>
                  <a:srgbClr val="FFFFFF"/>
                </a:solidFill>
                <a:latin typeface="TAN Pearl"/>
              </a:rPr>
              <a:t>Datasets</a:t>
            </a:r>
          </a:p>
        </p:txBody>
      </p:sp>
      <p:sp>
        <p:nvSpPr>
          <p:cNvPr id="3" name="TextBox 3"/>
          <p:cNvSpPr txBox="1"/>
          <p:nvPr/>
        </p:nvSpPr>
        <p:spPr>
          <a:xfrm>
            <a:off x="0" y="1509191"/>
            <a:ext cx="18288000" cy="12123979"/>
          </a:xfrm>
          <a:prstGeom prst="rect">
            <a:avLst/>
          </a:prstGeom>
        </p:spPr>
        <p:txBody>
          <a:bodyPr lIns="0" tIns="0" rIns="0" bIns="0" rtlCol="0" anchor="t">
            <a:spAutoFit/>
          </a:bodyPr>
          <a:lstStyle/>
          <a:p>
            <a:pPr marL="578178" lvl="1" indent="-289089">
              <a:lnSpc>
                <a:spcPts val="3749"/>
              </a:lnSpc>
              <a:buFont typeface="Arial"/>
              <a:buChar char="•"/>
            </a:pPr>
            <a:r>
              <a:rPr lang="en-US" sz="2677" u="sng">
                <a:solidFill>
                  <a:srgbClr val="FFFFFF"/>
                </a:solidFill>
                <a:latin typeface="Open Sans Bold"/>
                <a:hlinkClick r:id="rId2" tooltip="https://github.com/mdeff/fma#fma-a-dataset-for-music-analysis"/>
              </a:rPr>
              <a:t>FMA: A Dataset For Music Analysis</a:t>
            </a:r>
            <a:r>
              <a:rPr lang="en-US" sz="2677">
                <a:solidFill>
                  <a:srgbClr val="FFFFFF"/>
                </a:solidFill>
                <a:latin typeface="Open Sans Bold"/>
              </a:rPr>
              <a:t>: </a:t>
            </a:r>
          </a:p>
          <a:p>
            <a:pPr marL="578178" lvl="1" indent="-289089">
              <a:lnSpc>
                <a:spcPts val="3749"/>
              </a:lnSpc>
              <a:buFont typeface="Arial"/>
              <a:buChar char="•"/>
            </a:pPr>
            <a:r>
              <a:rPr lang="en-US" sz="2677">
                <a:solidFill>
                  <a:srgbClr val="FFFFFF"/>
                </a:solidFill>
                <a:latin typeface="Open Sans Light"/>
              </a:rPr>
              <a:t>The FMA (Free Music Archive) dataset is a large collection of music tracks and information.</a:t>
            </a:r>
          </a:p>
          <a:p>
            <a:pPr marL="578178" lvl="1" indent="-289089">
              <a:lnSpc>
                <a:spcPts val="3749"/>
              </a:lnSpc>
              <a:buFont typeface="Arial"/>
              <a:buChar char="•"/>
            </a:pPr>
            <a:r>
              <a:rPr lang="en-US" sz="2677">
                <a:solidFill>
                  <a:srgbClr val="FFFFFF"/>
                </a:solidFill>
                <a:latin typeface="Open Sans Light"/>
              </a:rPr>
              <a:t>It includes over 100,000 songs from various genres. </a:t>
            </a:r>
          </a:p>
          <a:p>
            <a:pPr marL="578178" lvl="1" indent="-289089">
              <a:lnSpc>
                <a:spcPts val="3749"/>
              </a:lnSpc>
              <a:buFont typeface="Arial"/>
              <a:buChar char="•"/>
            </a:pPr>
            <a:r>
              <a:rPr lang="en-US" sz="2677">
                <a:solidFill>
                  <a:srgbClr val="FFFFFF"/>
                </a:solidFill>
                <a:latin typeface="Open Sans Light"/>
              </a:rPr>
              <a:t>This dataset is great for exploring music trends, creating recommendation systems, or understanding open music licensing.</a:t>
            </a:r>
          </a:p>
          <a:p>
            <a:pPr>
              <a:lnSpc>
                <a:spcPts val="3749"/>
              </a:lnSpc>
            </a:pPr>
            <a:r>
              <a:rPr lang="en-US" sz="2677">
                <a:solidFill>
                  <a:srgbClr val="FFFFFF"/>
                </a:solidFill>
                <a:latin typeface="Open Sans Light"/>
              </a:rPr>
              <a:t>   </a:t>
            </a:r>
            <a:r>
              <a:rPr lang="en-US" sz="2677">
                <a:solidFill>
                  <a:srgbClr val="FFFFFF"/>
                </a:solidFill>
                <a:latin typeface="Open Sans Bold"/>
              </a:rPr>
              <a:t> 2. </a:t>
            </a:r>
            <a:r>
              <a:rPr lang="en-US" sz="2677" u="sng">
                <a:solidFill>
                  <a:srgbClr val="FFFFFF"/>
                </a:solidFill>
                <a:latin typeface="Open Sans Bold"/>
                <a:hlinkClick r:id="rId3" tooltip="https://github.com/gabolsgabs/DALI#welcome-to-the-dali-dataset-a-large-dataset-of-synchronised-audio-lyrics-and-vocal-notes"/>
              </a:rPr>
              <a:t>THE DALI Dataset:</a:t>
            </a:r>
          </a:p>
          <a:p>
            <a:pPr marL="578178" lvl="1" indent="-289089">
              <a:lnSpc>
                <a:spcPts val="3749"/>
              </a:lnSpc>
              <a:buFont typeface="Arial"/>
              <a:buChar char="•"/>
            </a:pPr>
            <a:r>
              <a:rPr lang="en-US" sz="2677">
                <a:solidFill>
                  <a:srgbClr val="FFFFFF"/>
                </a:solidFill>
                <a:latin typeface="Open Sans Light"/>
              </a:rPr>
              <a:t>This dataset offers a vast collection of music tracks which allows for in-depth analysis of music, lyrics, and vocal patterns.</a:t>
            </a:r>
          </a:p>
          <a:p>
            <a:pPr>
              <a:lnSpc>
                <a:spcPts val="3749"/>
              </a:lnSpc>
            </a:pPr>
            <a:r>
              <a:rPr lang="en-US" sz="2677">
                <a:solidFill>
                  <a:srgbClr val="FFFFFF"/>
                </a:solidFill>
                <a:latin typeface="Open Sans Light"/>
              </a:rPr>
              <a:t>  </a:t>
            </a:r>
            <a:r>
              <a:rPr lang="en-US" sz="2677">
                <a:solidFill>
                  <a:srgbClr val="FFFFFF"/>
                </a:solidFill>
                <a:latin typeface="Open Sans Bold"/>
              </a:rPr>
              <a:t>  3. </a:t>
            </a:r>
            <a:r>
              <a:rPr lang="en-US" sz="2677" u="sng">
                <a:solidFill>
                  <a:srgbClr val="FFFFFF"/>
                </a:solidFill>
                <a:latin typeface="Open Sans Bold"/>
                <a:hlinkClick r:id="rId4" tooltip="https://github.com/micbuffa/WasabiDataset#wasabi-song-corpus"/>
              </a:rPr>
              <a:t>WASABI Song Corpus</a:t>
            </a:r>
            <a:r>
              <a:rPr lang="en-US" sz="2677">
                <a:solidFill>
                  <a:srgbClr val="FFFFFF"/>
                </a:solidFill>
                <a:latin typeface="Open Sans Bold"/>
              </a:rPr>
              <a:t>:</a:t>
            </a:r>
          </a:p>
          <a:p>
            <a:pPr marL="578178" lvl="1" indent="-289089">
              <a:lnSpc>
                <a:spcPts val="3749"/>
              </a:lnSpc>
              <a:buFont typeface="Arial"/>
              <a:buChar char="•"/>
            </a:pPr>
            <a:r>
              <a:rPr lang="en-US" sz="2677">
                <a:solidFill>
                  <a:srgbClr val="FFFFFF"/>
                </a:solidFill>
                <a:latin typeface="Open Sans Light"/>
              </a:rPr>
              <a:t>The WASABI Song Corpus is a valuable collection of songs that includes a diverse range of songs and is perfect for music analysis, lyric research, and much more.</a:t>
            </a:r>
          </a:p>
          <a:p>
            <a:pPr>
              <a:lnSpc>
                <a:spcPts val="3749"/>
              </a:lnSpc>
            </a:pPr>
            <a:r>
              <a:rPr lang="en-US" sz="2677">
                <a:solidFill>
                  <a:srgbClr val="FFFFFF"/>
                </a:solidFill>
                <a:latin typeface="Open Sans Light"/>
              </a:rPr>
              <a:t>    </a:t>
            </a:r>
            <a:r>
              <a:rPr lang="en-US" sz="2677">
                <a:solidFill>
                  <a:srgbClr val="FFFFFF"/>
                </a:solidFill>
                <a:latin typeface="Open Sans Bold"/>
              </a:rPr>
              <a:t>4.  </a:t>
            </a:r>
            <a:r>
              <a:rPr lang="en-US" sz="2677" u="sng">
                <a:solidFill>
                  <a:srgbClr val="FFFFFF"/>
                </a:solidFill>
                <a:latin typeface="Open Sans Bold"/>
                <a:hlinkClick r:id="rId5" tooltip="https://www.kaggle.com/datasets/andradaolteanu/gtzan-dataset-music-genre-classification"/>
              </a:rPr>
              <a:t>GTZAN Dataset</a:t>
            </a:r>
            <a:r>
              <a:rPr lang="en-US" sz="2677">
                <a:solidFill>
                  <a:srgbClr val="FFFFFF"/>
                </a:solidFill>
                <a:latin typeface="Open Sans Bold"/>
              </a:rPr>
              <a:t>:</a:t>
            </a:r>
          </a:p>
          <a:p>
            <a:pPr marL="578178" lvl="1" indent="-289089">
              <a:lnSpc>
                <a:spcPts val="3749"/>
              </a:lnSpc>
              <a:buFont typeface="Arial"/>
              <a:buChar char="•"/>
            </a:pPr>
            <a:r>
              <a:rPr lang="en-US" sz="2677">
                <a:solidFill>
                  <a:srgbClr val="FFFFFF"/>
                </a:solidFill>
                <a:latin typeface="Open Sans Light"/>
              </a:rPr>
              <a:t>The GTZAN Dataset is a music genre classification dataset widely used in machine learning research.</a:t>
            </a:r>
          </a:p>
          <a:p>
            <a:pPr marL="578178" lvl="1" indent="-289089">
              <a:lnSpc>
                <a:spcPts val="3749"/>
              </a:lnSpc>
              <a:buFont typeface="Arial"/>
              <a:buChar char="•"/>
            </a:pPr>
            <a:r>
              <a:rPr lang="en-US" sz="2677">
                <a:solidFill>
                  <a:srgbClr val="FFFFFF"/>
                </a:solidFill>
                <a:latin typeface="Open Sans Light"/>
              </a:rPr>
              <a:t>It contains 1000 audio tracks, each 30 seconds long, representing 10 genres: Blues, Classical, Country, Disco, Hip-hop, Jazz, Metal, Pop, Reggae, and Rock.</a:t>
            </a:r>
          </a:p>
          <a:p>
            <a:pPr marL="578178" lvl="1" indent="-289089">
              <a:lnSpc>
                <a:spcPts val="3749"/>
              </a:lnSpc>
              <a:buFont typeface="Arial"/>
              <a:buChar char="•"/>
            </a:pPr>
            <a:r>
              <a:rPr lang="en-US" sz="2677">
                <a:solidFill>
                  <a:srgbClr val="FFFFFF"/>
                </a:solidFill>
                <a:latin typeface="Open Sans Light"/>
              </a:rPr>
              <a:t>The dataset also includes two CSV files containing extracted features from the audio files- One file contains the mean and variance of multiple features for each song. In contrast, the other file contains a more comprehensive set of features, including spectral features, rhythm features, and timbre features.</a:t>
            </a:r>
          </a:p>
          <a:p>
            <a:pPr>
              <a:lnSpc>
                <a:spcPts val="3749"/>
              </a:lnSpc>
            </a:pPr>
            <a:endParaRPr lang="en-US" sz="2677">
              <a:solidFill>
                <a:srgbClr val="FFFFFF"/>
              </a:solidFill>
              <a:latin typeface="Open Sans Light"/>
            </a:endParaRPr>
          </a:p>
          <a:p>
            <a:pPr>
              <a:lnSpc>
                <a:spcPts val="3749"/>
              </a:lnSpc>
            </a:pPr>
            <a:endParaRPr lang="en-US" sz="2677">
              <a:solidFill>
                <a:srgbClr val="FFFFFF"/>
              </a:solidFill>
              <a:latin typeface="Open Sans Light"/>
            </a:endParaRPr>
          </a:p>
          <a:p>
            <a:pPr>
              <a:lnSpc>
                <a:spcPts val="3749"/>
              </a:lnSpc>
            </a:pPr>
            <a:endParaRPr lang="en-US" sz="2677">
              <a:solidFill>
                <a:srgbClr val="FFFFFF"/>
              </a:solidFill>
              <a:latin typeface="Open Sans Light"/>
            </a:endParaRPr>
          </a:p>
          <a:p>
            <a:pPr>
              <a:lnSpc>
                <a:spcPts val="3749"/>
              </a:lnSpc>
            </a:pPr>
            <a:endParaRPr lang="en-US" sz="2677">
              <a:solidFill>
                <a:srgbClr val="FFFFFF"/>
              </a:solidFill>
              <a:latin typeface="Open Sans Light"/>
            </a:endParaRPr>
          </a:p>
          <a:p>
            <a:pPr>
              <a:lnSpc>
                <a:spcPts val="3749"/>
              </a:lnSpc>
            </a:pPr>
            <a:endParaRPr lang="en-US" sz="2677">
              <a:solidFill>
                <a:srgbClr val="FFFFFF"/>
              </a:solidFill>
              <a:latin typeface="Open Sans Light"/>
            </a:endParaRPr>
          </a:p>
          <a:p>
            <a:pPr>
              <a:lnSpc>
                <a:spcPts val="3749"/>
              </a:lnSpc>
            </a:pPr>
            <a:endParaRPr lang="en-US" sz="2677">
              <a:solidFill>
                <a:srgbClr val="FFFFFF"/>
              </a:solidFill>
              <a:latin typeface="Open Sans Light"/>
            </a:endParaRPr>
          </a:p>
          <a:p>
            <a:pPr algn="l">
              <a:lnSpc>
                <a:spcPts val="3749"/>
              </a:lnSpc>
            </a:pPr>
            <a:endParaRPr lang="en-US" sz="2677">
              <a:solidFill>
                <a:srgbClr val="FFFFFF"/>
              </a:solidFill>
              <a:latin typeface="Open Sans Light"/>
            </a:endParaRPr>
          </a:p>
          <a:p>
            <a:pPr algn="ctr">
              <a:lnSpc>
                <a:spcPts val="3749"/>
              </a:lnSpc>
              <a:spcBef>
                <a:spcPct val="0"/>
              </a:spcBef>
            </a:pPr>
            <a:endParaRPr lang="en-US" sz="2677">
              <a:solidFill>
                <a:srgbClr val="FFFFFF"/>
              </a:solidFill>
              <a:latin typeface="Open Sans Light"/>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A38376"/>
        </a:solidFill>
        <a:effectLst/>
      </p:bgPr>
    </p:bg>
    <p:spTree>
      <p:nvGrpSpPr>
        <p:cNvPr id="1" name=""/>
        <p:cNvGrpSpPr/>
        <p:nvPr/>
      </p:nvGrpSpPr>
      <p:grpSpPr>
        <a:xfrm>
          <a:off x="0" y="0"/>
          <a:ext cx="0" cy="0"/>
          <a:chOff x="0" y="0"/>
          <a:chExt cx="0" cy="0"/>
        </a:xfrm>
      </p:grpSpPr>
      <p:sp>
        <p:nvSpPr>
          <p:cNvPr id="2" name="Freeform 2"/>
          <p:cNvSpPr/>
          <p:nvPr/>
        </p:nvSpPr>
        <p:spPr>
          <a:xfrm>
            <a:off x="10249942" y="1381704"/>
            <a:ext cx="7952333" cy="3028582"/>
          </a:xfrm>
          <a:custGeom>
            <a:avLst/>
            <a:gdLst/>
            <a:ahLst/>
            <a:cxnLst/>
            <a:rect l="l" t="t" r="r" b="b"/>
            <a:pathLst>
              <a:path w="7952333" h="3028582">
                <a:moveTo>
                  <a:pt x="0" y="0"/>
                </a:moveTo>
                <a:lnTo>
                  <a:pt x="7952333" y="0"/>
                </a:lnTo>
                <a:lnTo>
                  <a:pt x="7952333" y="3028581"/>
                </a:lnTo>
                <a:lnTo>
                  <a:pt x="0" y="3028581"/>
                </a:lnTo>
                <a:lnTo>
                  <a:pt x="0" y="0"/>
                </a:lnTo>
                <a:close/>
              </a:path>
            </a:pathLst>
          </a:custGeom>
          <a:blipFill>
            <a:blip r:embed="rId2"/>
            <a:stretch>
              <a:fillRect l="-66" t="-3182" b="-267"/>
            </a:stretch>
          </a:blipFill>
        </p:spPr>
      </p:sp>
      <p:sp>
        <p:nvSpPr>
          <p:cNvPr id="3" name="Freeform 3"/>
          <p:cNvSpPr/>
          <p:nvPr/>
        </p:nvSpPr>
        <p:spPr>
          <a:xfrm>
            <a:off x="10307092" y="5916239"/>
            <a:ext cx="7857083" cy="3214581"/>
          </a:xfrm>
          <a:custGeom>
            <a:avLst/>
            <a:gdLst/>
            <a:ahLst/>
            <a:cxnLst/>
            <a:rect l="l" t="t" r="r" b="b"/>
            <a:pathLst>
              <a:path w="7857083" h="3214581">
                <a:moveTo>
                  <a:pt x="0" y="0"/>
                </a:moveTo>
                <a:lnTo>
                  <a:pt x="7857083" y="0"/>
                </a:lnTo>
                <a:lnTo>
                  <a:pt x="7857083" y="3214581"/>
                </a:lnTo>
                <a:lnTo>
                  <a:pt x="0" y="3214581"/>
                </a:lnTo>
                <a:lnTo>
                  <a:pt x="0" y="0"/>
                </a:lnTo>
                <a:close/>
              </a:path>
            </a:pathLst>
          </a:custGeom>
          <a:blipFill>
            <a:blip r:embed="rId3"/>
            <a:stretch>
              <a:fillRect r="-606"/>
            </a:stretch>
          </a:blipFill>
        </p:spPr>
      </p:sp>
      <p:sp>
        <p:nvSpPr>
          <p:cNvPr id="4" name="TextBox 4"/>
          <p:cNvSpPr txBox="1"/>
          <p:nvPr/>
        </p:nvSpPr>
        <p:spPr>
          <a:xfrm>
            <a:off x="-253718" y="470479"/>
            <a:ext cx="6857662" cy="911225"/>
          </a:xfrm>
          <a:prstGeom prst="rect">
            <a:avLst/>
          </a:prstGeom>
        </p:spPr>
        <p:txBody>
          <a:bodyPr lIns="0" tIns="0" rIns="0" bIns="0" rtlCol="0" anchor="t">
            <a:spAutoFit/>
          </a:bodyPr>
          <a:lstStyle/>
          <a:p>
            <a:pPr algn="ctr">
              <a:lnSpc>
                <a:spcPts val="7000"/>
              </a:lnSpc>
            </a:pPr>
            <a:r>
              <a:rPr lang="en-US" sz="5000">
                <a:solidFill>
                  <a:srgbClr val="FFFFFF"/>
                </a:solidFill>
                <a:latin typeface="TAN Pearl"/>
              </a:rPr>
              <a:t>Examples</a:t>
            </a:r>
          </a:p>
        </p:txBody>
      </p:sp>
      <p:sp>
        <p:nvSpPr>
          <p:cNvPr id="5" name="TextBox 5"/>
          <p:cNvSpPr txBox="1"/>
          <p:nvPr/>
        </p:nvSpPr>
        <p:spPr>
          <a:xfrm>
            <a:off x="0" y="1520902"/>
            <a:ext cx="10383292" cy="2555240"/>
          </a:xfrm>
          <a:prstGeom prst="rect">
            <a:avLst/>
          </a:prstGeom>
        </p:spPr>
        <p:txBody>
          <a:bodyPr lIns="0" tIns="0" rIns="0" bIns="0" rtlCol="0" anchor="t">
            <a:spAutoFit/>
          </a:bodyPr>
          <a:lstStyle/>
          <a:p>
            <a:pPr marL="626111" lvl="1" indent="-313055">
              <a:lnSpc>
                <a:spcPts val="4060"/>
              </a:lnSpc>
              <a:spcBef>
                <a:spcPct val="0"/>
              </a:spcBef>
              <a:buFont typeface="Arial"/>
              <a:buChar char="•"/>
            </a:pPr>
            <a:r>
              <a:rPr lang="en-US" sz="2900">
                <a:solidFill>
                  <a:srgbClr val="FFFFFF"/>
                </a:solidFill>
                <a:latin typeface="Open Sans"/>
              </a:rPr>
              <a:t>The diagram in the image shows:</a:t>
            </a:r>
          </a:p>
          <a:p>
            <a:pPr marL="626111" lvl="1" indent="-313055">
              <a:lnSpc>
                <a:spcPts val="4060"/>
              </a:lnSpc>
              <a:buFont typeface="Arial"/>
              <a:buChar char="•"/>
            </a:pPr>
            <a:r>
              <a:rPr lang="en-US" sz="2900">
                <a:solidFill>
                  <a:srgbClr val="FFFFFF"/>
                </a:solidFill>
                <a:latin typeface="Open Sans"/>
              </a:rPr>
              <a:t> Sentence feature extraction and sentence feature integration </a:t>
            </a:r>
          </a:p>
          <a:p>
            <a:pPr marL="626111" lvl="1" indent="-313055">
              <a:lnSpc>
                <a:spcPts val="4060"/>
              </a:lnSpc>
              <a:buFont typeface="Arial"/>
              <a:buChar char="•"/>
            </a:pPr>
            <a:r>
              <a:rPr lang="en-US" sz="2900">
                <a:solidFill>
                  <a:srgbClr val="FFFFFF"/>
                </a:solidFill>
                <a:latin typeface="Open Sans"/>
              </a:rPr>
              <a:t>Lyrics of a song can be used to extract features that can be used to transcribe the song.</a:t>
            </a:r>
          </a:p>
        </p:txBody>
      </p:sp>
      <p:sp>
        <p:nvSpPr>
          <p:cNvPr id="6" name="TextBox 6"/>
          <p:cNvSpPr txBox="1"/>
          <p:nvPr/>
        </p:nvSpPr>
        <p:spPr>
          <a:xfrm>
            <a:off x="322852" y="4712434"/>
            <a:ext cx="9737588" cy="5117282"/>
          </a:xfrm>
          <a:prstGeom prst="rect">
            <a:avLst/>
          </a:prstGeom>
        </p:spPr>
        <p:txBody>
          <a:bodyPr lIns="0" tIns="0" rIns="0" bIns="0" rtlCol="0" anchor="t">
            <a:spAutoFit/>
          </a:bodyPr>
          <a:lstStyle/>
          <a:p>
            <a:pPr>
              <a:lnSpc>
                <a:spcPts val="4070"/>
              </a:lnSpc>
            </a:pPr>
            <a:r>
              <a:rPr lang="en-US" sz="2907">
                <a:solidFill>
                  <a:srgbClr val="FFFFFF"/>
                </a:solidFill>
                <a:latin typeface="Open Sans"/>
              </a:rPr>
              <a:t>2. FlexClip</a:t>
            </a:r>
          </a:p>
          <a:p>
            <a:pPr marL="627668" lvl="1" indent="-313834">
              <a:lnSpc>
                <a:spcPts val="4070"/>
              </a:lnSpc>
              <a:buFont typeface="Arial"/>
              <a:buChar char="•"/>
            </a:pPr>
            <a:r>
              <a:rPr lang="en-US" sz="2907">
                <a:solidFill>
                  <a:srgbClr val="FFFFFF"/>
                </a:solidFill>
                <a:latin typeface="Open Sans"/>
              </a:rPr>
              <a:t>FlexClip is an AI tool to transcribe song lyrics from music audio that can quickly recognize and convert other audio and video content into text.</a:t>
            </a:r>
          </a:p>
          <a:p>
            <a:pPr marL="627668" lvl="1" indent="-313834">
              <a:lnSpc>
                <a:spcPts val="4070"/>
              </a:lnSpc>
              <a:buFont typeface="Arial"/>
              <a:buChar char="•"/>
            </a:pPr>
            <a:r>
              <a:rPr lang="en-US" sz="2907">
                <a:solidFill>
                  <a:srgbClr val="FFFFFF"/>
                </a:solidFill>
                <a:latin typeface="Open Sans"/>
              </a:rPr>
              <a:t> It supports over 140 languages and various accents in your videos, ensuring high transcription accuracy.</a:t>
            </a:r>
          </a:p>
          <a:p>
            <a:pPr marL="627668" lvl="1" indent="-313834">
              <a:lnSpc>
                <a:spcPts val="4070"/>
              </a:lnSpc>
              <a:buFont typeface="Arial"/>
              <a:buChar char="•"/>
            </a:pPr>
            <a:r>
              <a:rPr lang="en-US" sz="2907">
                <a:solidFill>
                  <a:srgbClr val="FFFFFF"/>
                </a:solidFill>
                <a:latin typeface="Open Sans"/>
              </a:rPr>
              <a:t>We can extract lyrics from songs in multiple languages, including English, German, Spanish, French, and more.</a:t>
            </a:r>
          </a:p>
          <a:p>
            <a:pPr>
              <a:lnSpc>
                <a:spcPts val="4070"/>
              </a:lnSpc>
              <a:spcBef>
                <a:spcPct val="0"/>
              </a:spcBef>
            </a:pPr>
            <a:endParaRPr lang="en-US" sz="2907">
              <a:solidFill>
                <a:srgbClr val="FFFFFF"/>
              </a:solidFill>
              <a:latin typeface="Open San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A38376"/>
        </a:solidFill>
        <a:effectLst/>
      </p:bgPr>
    </p:bg>
    <p:spTree>
      <p:nvGrpSpPr>
        <p:cNvPr id="1" name=""/>
        <p:cNvGrpSpPr/>
        <p:nvPr/>
      </p:nvGrpSpPr>
      <p:grpSpPr>
        <a:xfrm>
          <a:off x="0" y="0"/>
          <a:ext cx="0" cy="0"/>
          <a:chOff x="0" y="0"/>
          <a:chExt cx="0" cy="0"/>
        </a:xfrm>
      </p:grpSpPr>
      <p:sp>
        <p:nvSpPr>
          <p:cNvPr id="2" name="Freeform 2"/>
          <p:cNvSpPr/>
          <p:nvPr/>
        </p:nvSpPr>
        <p:spPr>
          <a:xfrm>
            <a:off x="10992030" y="3485795"/>
            <a:ext cx="7093440" cy="3587744"/>
          </a:xfrm>
          <a:custGeom>
            <a:avLst/>
            <a:gdLst/>
            <a:ahLst/>
            <a:cxnLst/>
            <a:rect l="l" t="t" r="r" b="b"/>
            <a:pathLst>
              <a:path w="7093440" h="3587744">
                <a:moveTo>
                  <a:pt x="0" y="0"/>
                </a:moveTo>
                <a:lnTo>
                  <a:pt x="7093440" y="0"/>
                </a:lnTo>
                <a:lnTo>
                  <a:pt x="7093440" y="3587744"/>
                </a:lnTo>
                <a:lnTo>
                  <a:pt x="0" y="3587744"/>
                </a:lnTo>
                <a:lnTo>
                  <a:pt x="0" y="0"/>
                </a:lnTo>
                <a:close/>
              </a:path>
            </a:pathLst>
          </a:custGeom>
          <a:blipFill>
            <a:blip r:embed="rId2"/>
            <a:stretch>
              <a:fillRect/>
            </a:stretch>
          </a:blipFill>
        </p:spPr>
      </p:sp>
      <p:sp>
        <p:nvSpPr>
          <p:cNvPr id="3" name="TextBox 3"/>
          <p:cNvSpPr txBox="1"/>
          <p:nvPr/>
        </p:nvSpPr>
        <p:spPr>
          <a:xfrm>
            <a:off x="-253718" y="470479"/>
            <a:ext cx="6857662" cy="911225"/>
          </a:xfrm>
          <a:prstGeom prst="rect">
            <a:avLst/>
          </a:prstGeom>
        </p:spPr>
        <p:txBody>
          <a:bodyPr lIns="0" tIns="0" rIns="0" bIns="0" rtlCol="0" anchor="t">
            <a:spAutoFit/>
          </a:bodyPr>
          <a:lstStyle/>
          <a:p>
            <a:pPr algn="ctr">
              <a:lnSpc>
                <a:spcPts val="7000"/>
              </a:lnSpc>
            </a:pPr>
            <a:r>
              <a:rPr lang="en-US" sz="5000">
                <a:solidFill>
                  <a:srgbClr val="FFFFFF"/>
                </a:solidFill>
                <a:latin typeface="TAN Pearl"/>
              </a:rPr>
              <a:t>Examples</a:t>
            </a:r>
          </a:p>
        </p:txBody>
      </p:sp>
      <p:sp>
        <p:nvSpPr>
          <p:cNvPr id="4" name="TextBox 4"/>
          <p:cNvSpPr txBox="1"/>
          <p:nvPr/>
        </p:nvSpPr>
        <p:spPr>
          <a:xfrm>
            <a:off x="264386" y="1486235"/>
            <a:ext cx="10576494" cy="9194800"/>
          </a:xfrm>
          <a:prstGeom prst="rect">
            <a:avLst/>
          </a:prstGeom>
        </p:spPr>
        <p:txBody>
          <a:bodyPr lIns="0" tIns="0" rIns="0" bIns="0" rtlCol="0" anchor="t">
            <a:spAutoFit/>
          </a:bodyPr>
          <a:lstStyle/>
          <a:p>
            <a:pPr>
              <a:lnSpc>
                <a:spcPts val="3500"/>
              </a:lnSpc>
            </a:pPr>
            <a:r>
              <a:rPr lang="en-US" sz="2500">
                <a:solidFill>
                  <a:srgbClr val="FFFFFF"/>
                </a:solidFill>
                <a:latin typeface="Open Sans"/>
              </a:rPr>
              <a:t>3. The diagram shows the two main components of music lyrics extraction: </a:t>
            </a:r>
          </a:p>
          <a:p>
            <a:pPr marL="539753" lvl="1" indent="-269876">
              <a:lnSpc>
                <a:spcPts val="3500"/>
              </a:lnSpc>
              <a:buFont typeface="Arial"/>
              <a:buChar char="•"/>
            </a:pPr>
            <a:r>
              <a:rPr lang="en-US" sz="2500">
                <a:solidFill>
                  <a:srgbClr val="FFFFFF"/>
                </a:solidFill>
                <a:latin typeface="Open Sans"/>
              </a:rPr>
              <a:t>Lyric feature extraction involves extracting features from the lyrics of a song. </a:t>
            </a:r>
          </a:p>
          <a:p>
            <a:pPr>
              <a:lnSpc>
                <a:spcPts val="3500"/>
              </a:lnSpc>
            </a:pPr>
            <a:r>
              <a:rPr lang="en-US" sz="2500">
                <a:solidFill>
                  <a:srgbClr val="FFFFFF"/>
                </a:solidFill>
                <a:latin typeface="Open Sans"/>
              </a:rPr>
              <a:t>       These features can include:</a:t>
            </a:r>
          </a:p>
          <a:p>
            <a:pPr marL="1619258" lvl="3" indent="-404815">
              <a:lnSpc>
                <a:spcPts val="3500"/>
              </a:lnSpc>
              <a:buFont typeface="Arial"/>
              <a:buChar char="￭"/>
            </a:pPr>
            <a:r>
              <a:rPr lang="en-US" sz="2500">
                <a:solidFill>
                  <a:srgbClr val="FFFFFF"/>
                </a:solidFill>
                <a:latin typeface="Open Sans"/>
              </a:rPr>
              <a:t>like the number of words in the song</a:t>
            </a:r>
          </a:p>
          <a:p>
            <a:pPr marL="1619258" lvl="3" indent="-404815">
              <a:lnSpc>
                <a:spcPts val="3500"/>
              </a:lnSpc>
              <a:buFont typeface="Arial"/>
              <a:buChar char="￭"/>
            </a:pPr>
            <a:r>
              <a:rPr lang="en-US" sz="2500">
                <a:solidFill>
                  <a:srgbClr val="FFFFFF"/>
                </a:solidFill>
                <a:latin typeface="Open Sans"/>
              </a:rPr>
              <a:t>the frequency of certain words</a:t>
            </a:r>
          </a:p>
          <a:p>
            <a:pPr marL="1619258" lvl="3" indent="-404815">
              <a:lnSpc>
                <a:spcPts val="3500"/>
              </a:lnSpc>
              <a:buFont typeface="Arial"/>
              <a:buChar char="￭"/>
            </a:pPr>
            <a:r>
              <a:rPr lang="en-US" sz="2500">
                <a:solidFill>
                  <a:srgbClr val="FFFFFF"/>
                </a:solidFill>
                <a:latin typeface="Open Sans"/>
              </a:rPr>
              <a:t>the presence of certain grammatical structures.</a:t>
            </a:r>
          </a:p>
          <a:p>
            <a:pPr>
              <a:lnSpc>
                <a:spcPts val="3500"/>
              </a:lnSpc>
            </a:pPr>
            <a:endParaRPr lang="en-US" sz="2500">
              <a:solidFill>
                <a:srgbClr val="FFFFFF"/>
              </a:solidFill>
              <a:latin typeface="Open Sans"/>
            </a:endParaRPr>
          </a:p>
          <a:p>
            <a:pPr marL="539753" lvl="1" indent="-269876">
              <a:lnSpc>
                <a:spcPts val="3500"/>
              </a:lnSpc>
              <a:buFont typeface="Arial"/>
              <a:buChar char="•"/>
            </a:pPr>
            <a:r>
              <a:rPr lang="en-US" sz="2500">
                <a:solidFill>
                  <a:srgbClr val="FFFFFF"/>
                </a:solidFill>
                <a:latin typeface="Open Sans"/>
              </a:rPr>
              <a:t>Audio feature extraction involves extracting features from the audio recording of a song. </a:t>
            </a:r>
          </a:p>
          <a:p>
            <a:pPr>
              <a:lnSpc>
                <a:spcPts val="3500"/>
              </a:lnSpc>
            </a:pPr>
            <a:r>
              <a:rPr lang="en-US" sz="2500">
                <a:solidFill>
                  <a:srgbClr val="FFFFFF"/>
                </a:solidFill>
                <a:latin typeface="Open Sans"/>
              </a:rPr>
              <a:t>       These features can include:</a:t>
            </a:r>
          </a:p>
          <a:p>
            <a:pPr marL="1619258" lvl="3" indent="-404815">
              <a:lnSpc>
                <a:spcPts val="3500"/>
              </a:lnSpc>
              <a:buFont typeface="Arial"/>
              <a:buChar char="￭"/>
            </a:pPr>
            <a:r>
              <a:rPr lang="en-US" sz="2500">
                <a:solidFill>
                  <a:srgbClr val="FFFFFF"/>
                </a:solidFill>
                <a:latin typeface="Open Sans"/>
              </a:rPr>
              <a:t>pitch of the singer’s voice, </a:t>
            </a:r>
          </a:p>
          <a:p>
            <a:pPr marL="1619258" lvl="3" indent="-404815">
              <a:lnSpc>
                <a:spcPts val="3500"/>
              </a:lnSpc>
              <a:buFont typeface="Arial"/>
              <a:buChar char="￭"/>
            </a:pPr>
            <a:r>
              <a:rPr lang="en-US" sz="2500">
                <a:solidFill>
                  <a:srgbClr val="FFFFFF"/>
                </a:solidFill>
                <a:latin typeface="Open Sans"/>
              </a:rPr>
              <a:t>the tempo of the song</a:t>
            </a:r>
          </a:p>
          <a:p>
            <a:pPr marL="1619258" lvl="3" indent="-404815">
              <a:lnSpc>
                <a:spcPts val="3500"/>
              </a:lnSpc>
              <a:buFont typeface="Arial"/>
              <a:buChar char="￭"/>
            </a:pPr>
            <a:r>
              <a:rPr lang="en-US" sz="2500">
                <a:solidFill>
                  <a:srgbClr val="FFFFFF"/>
                </a:solidFill>
                <a:latin typeface="Open Sans"/>
              </a:rPr>
              <a:t>presence of certain musical instruments. </a:t>
            </a:r>
          </a:p>
          <a:p>
            <a:pPr>
              <a:lnSpc>
                <a:spcPts val="3500"/>
              </a:lnSpc>
            </a:pPr>
            <a:endParaRPr lang="en-US" sz="2500">
              <a:solidFill>
                <a:srgbClr val="FFFFFF"/>
              </a:solidFill>
              <a:latin typeface="Open Sans"/>
            </a:endParaRPr>
          </a:p>
          <a:p>
            <a:pPr>
              <a:lnSpc>
                <a:spcPts val="3500"/>
              </a:lnSpc>
            </a:pPr>
            <a:r>
              <a:rPr lang="en-US" sz="2500">
                <a:solidFill>
                  <a:srgbClr val="FFFFFF"/>
                </a:solidFill>
                <a:latin typeface="Open Sans"/>
              </a:rPr>
              <a:t>Once the lyric features and audio features have been extracted, they can be used to train a machine-learning model to predict the lyrics of a song.</a:t>
            </a:r>
          </a:p>
          <a:p>
            <a:pPr>
              <a:lnSpc>
                <a:spcPts val="3500"/>
              </a:lnSpc>
            </a:pPr>
            <a:endParaRPr lang="en-US" sz="2500">
              <a:solidFill>
                <a:srgbClr val="FFFFFF"/>
              </a:solidFill>
              <a:latin typeface="Open Sans"/>
            </a:endParaRPr>
          </a:p>
          <a:p>
            <a:pPr>
              <a:lnSpc>
                <a:spcPts val="3500"/>
              </a:lnSpc>
              <a:spcBef>
                <a:spcPct val="0"/>
              </a:spcBef>
            </a:pPr>
            <a:endParaRPr lang="en-US" sz="2500">
              <a:solidFill>
                <a:srgbClr val="FFFFFF"/>
              </a:solidFill>
              <a:latin typeface="Open Sans"/>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A38376"/>
        </a:solidFill>
        <a:effectLst/>
      </p:bgPr>
    </p:bg>
    <p:spTree>
      <p:nvGrpSpPr>
        <p:cNvPr id="1" name=""/>
        <p:cNvGrpSpPr/>
        <p:nvPr/>
      </p:nvGrpSpPr>
      <p:grpSpPr>
        <a:xfrm>
          <a:off x="0" y="0"/>
          <a:ext cx="0" cy="0"/>
          <a:chOff x="0" y="0"/>
          <a:chExt cx="0" cy="0"/>
        </a:xfrm>
      </p:grpSpPr>
      <p:sp>
        <p:nvSpPr>
          <p:cNvPr id="2" name="Freeform 2"/>
          <p:cNvSpPr/>
          <p:nvPr/>
        </p:nvSpPr>
        <p:spPr>
          <a:xfrm>
            <a:off x="9526281" y="3338325"/>
            <a:ext cx="8694357" cy="4382282"/>
          </a:xfrm>
          <a:custGeom>
            <a:avLst/>
            <a:gdLst/>
            <a:ahLst/>
            <a:cxnLst/>
            <a:rect l="l" t="t" r="r" b="b"/>
            <a:pathLst>
              <a:path w="8694357" h="4382282">
                <a:moveTo>
                  <a:pt x="0" y="0"/>
                </a:moveTo>
                <a:lnTo>
                  <a:pt x="8694357" y="0"/>
                </a:lnTo>
                <a:lnTo>
                  <a:pt x="8694357" y="4382282"/>
                </a:lnTo>
                <a:lnTo>
                  <a:pt x="0" y="4382282"/>
                </a:lnTo>
                <a:lnTo>
                  <a:pt x="0" y="0"/>
                </a:lnTo>
                <a:close/>
              </a:path>
            </a:pathLst>
          </a:custGeom>
          <a:blipFill>
            <a:blip r:embed="rId2"/>
            <a:stretch>
              <a:fillRect t="-1924" b="-1924"/>
            </a:stretch>
          </a:blipFill>
        </p:spPr>
      </p:sp>
      <p:sp>
        <p:nvSpPr>
          <p:cNvPr id="3" name="TextBox 3"/>
          <p:cNvSpPr txBox="1"/>
          <p:nvPr/>
        </p:nvSpPr>
        <p:spPr>
          <a:xfrm>
            <a:off x="-719337" y="428625"/>
            <a:ext cx="11039366" cy="1797050"/>
          </a:xfrm>
          <a:prstGeom prst="rect">
            <a:avLst/>
          </a:prstGeom>
        </p:spPr>
        <p:txBody>
          <a:bodyPr lIns="0" tIns="0" rIns="0" bIns="0" rtlCol="0" anchor="t">
            <a:spAutoFit/>
          </a:bodyPr>
          <a:lstStyle/>
          <a:p>
            <a:pPr algn="ctr">
              <a:lnSpc>
                <a:spcPts val="7000"/>
              </a:lnSpc>
            </a:pPr>
            <a:r>
              <a:rPr lang="en-US" sz="5000">
                <a:solidFill>
                  <a:srgbClr val="FFFFFF"/>
                </a:solidFill>
                <a:latin typeface="TAN Pearl"/>
              </a:rPr>
              <a:t>System Description</a:t>
            </a:r>
          </a:p>
          <a:p>
            <a:pPr algn="ctr">
              <a:lnSpc>
                <a:spcPts val="7000"/>
              </a:lnSpc>
            </a:pPr>
            <a:endParaRPr lang="en-US" sz="5000">
              <a:solidFill>
                <a:srgbClr val="FFFFFF"/>
              </a:solidFill>
              <a:latin typeface="TAN Pearl"/>
            </a:endParaRPr>
          </a:p>
        </p:txBody>
      </p:sp>
      <p:sp>
        <p:nvSpPr>
          <p:cNvPr id="4" name="TextBox 4"/>
          <p:cNvSpPr txBox="1"/>
          <p:nvPr/>
        </p:nvSpPr>
        <p:spPr>
          <a:xfrm>
            <a:off x="1075765" y="2659901"/>
            <a:ext cx="8200169" cy="5929630"/>
          </a:xfrm>
          <a:prstGeom prst="rect">
            <a:avLst/>
          </a:prstGeom>
        </p:spPr>
        <p:txBody>
          <a:bodyPr lIns="0" tIns="0" rIns="0" bIns="0" rtlCol="0" anchor="t">
            <a:spAutoFit/>
          </a:bodyPr>
          <a:lstStyle/>
          <a:p>
            <a:pPr algn="just">
              <a:lnSpc>
                <a:spcPts val="3919"/>
              </a:lnSpc>
            </a:pPr>
            <a:endParaRPr/>
          </a:p>
          <a:p>
            <a:pPr algn="just">
              <a:lnSpc>
                <a:spcPts val="3919"/>
              </a:lnSpc>
            </a:pPr>
            <a:endParaRPr/>
          </a:p>
          <a:p>
            <a:pPr algn="just">
              <a:lnSpc>
                <a:spcPts val="3919"/>
              </a:lnSpc>
            </a:pPr>
            <a:r>
              <a:rPr lang="en-US" sz="2799">
                <a:solidFill>
                  <a:srgbClr val="FFFFFF"/>
                </a:solidFill>
                <a:latin typeface="Canva Sans"/>
              </a:rPr>
              <a:t>For this phase we have used 2 pre-built existing models for lyrics extraction:</a:t>
            </a:r>
          </a:p>
          <a:p>
            <a:pPr marL="604519" lvl="1" indent="-302260" algn="just">
              <a:lnSpc>
                <a:spcPts val="3919"/>
              </a:lnSpc>
              <a:buFont typeface="Arial"/>
              <a:buChar char="•"/>
            </a:pPr>
            <a:r>
              <a:rPr lang="en-US" sz="2799">
                <a:solidFill>
                  <a:srgbClr val="FFFFFF"/>
                </a:solidFill>
                <a:latin typeface="Canva Sans"/>
              </a:rPr>
              <a:t>Wave2Vec2 </a:t>
            </a:r>
          </a:p>
          <a:p>
            <a:pPr marL="604519" lvl="1" indent="-302260" algn="just">
              <a:lnSpc>
                <a:spcPts val="3919"/>
              </a:lnSpc>
              <a:buFont typeface="Arial"/>
              <a:buChar char="•"/>
            </a:pPr>
            <a:r>
              <a:rPr lang="en-US" sz="2799">
                <a:solidFill>
                  <a:srgbClr val="FFFFFF"/>
                </a:solidFill>
                <a:latin typeface="Canva Sans"/>
              </a:rPr>
              <a:t>Whisper</a:t>
            </a:r>
          </a:p>
          <a:p>
            <a:pPr algn="just">
              <a:lnSpc>
                <a:spcPts val="3919"/>
              </a:lnSpc>
            </a:pPr>
            <a:endParaRPr lang="en-US" sz="2799">
              <a:solidFill>
                <a:srgbClr val="FFFFFF"/>
              </a:solidFill>
              <a:latin typeface="Canva Sans"/>
            </a:endParaRPr>
          </a:p>
          <a:p>
            <a:pPr algn="just">
              <a:lnSpc>
                <a:spcPts val="3919"/>
              </a:lnSpc>
            </a:pPr>
            <a:r>
              <a:rPr lang="en-US" sz="2799">
                <a:solidFill>
                  <a:srgbClr val="FFFFFF"/>
                </a:solidFill>
                <a:latin typeface="Canva Sans"/>
              </a:rPr>
              <a:t>Results: After evaluating the system, it was found that, for the given dataset, the Whisper model performed better results in comparison to Wave2Vec2 model.</a:t>
            </a:r>
          </a:p>
          <a:p>
            <a:pPr algn="just">
              <a:lnSpc>
                <a:spcPts val="3919"/>
              </a:lnSpc>
            </a:pPr>
            <a:endParaRPr lang="en-US" sz="2799">
              <a:solidFill>
                <a:srgbClr val="FFFFFF"/>
              </a:solidFill>
              <a:latin typeface="Canva Sans"/>
            </a:endParaRPr>
          </a:p>
        </p:txBody>
      </p:sp>
      <p:sp>
        <p:nvSpPr>
          <p:cNvPr id="5" name="TextBox 5"/>
          <p:cNvSpPr txBox="1"/>
          <p:nvPr/>
        </p:nvSpPr>
        <p:spPr>
          <a:xfrm>
            <a:off x="0" y="1865630"/>
            <a:ext cx="15872604" cy="662939"/>
          </a:xfrm>
          <a:prstGeom prst="rect">
            <a:avLst/>
          </a:prstGeom>
        </p:spPr>
        <p:txBody>
          <a:bodyPr lIns="0" tIns="0" rIns="0" bIns="0" rtlCol="0" anchor="t">
            <a:spAutoFit/>
          </a:bodyPr>
          <a:lstStyle/>
          <a:p>
            <a:pPr algn="ctr">
              <a:lnSpc>
                <a:spcPts val="5460"/>
              </a:lnSpc>
            </a:pPr>
            <a:r>
              <a:rPr lang="en-US" sz="3900">
                <a:solidFill>
                  <a:srgbClr val="FFFFFF"/>
                </a:solidFill>
                <a:latin typeface="Canva Sans Bold"/>
              </a:rPr>
              <a:t>Phase 1: Audio to Lyrics Generation using Prebuilt Models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A38376"/>
        </a:solidFill>
        <a:effectLst/>
      </p:bgPr>
    </p:bg>
    <p:spTree>
      <p:nvGrpSpPr>
        <p:cNvPr id="1" name=""/>
        <p:cNvGrpSpPr/>
        <p:nvPr/>
      </p:nvGrpSpPr>
      <p:grpSpPr>
        <a:xfrm>
          <a:off x="0" y="0"/>
          <a:ext cx="0" cy="0"/>
          <a:chOff x="0" y="0"/>
          <a:chExt cx="0" cy="0"/>
        </a:xfrm>
      </p:grpSpPr>
      <p:sp>
        <p:nvSpPr>
          <p:cNvPr id="2" name="TextBox 2"/>
          <p:cNvSpPr txBox="1"/>
          <p:nvPr/>
        </p:nvSpPr>
        <p:spPr>
          <a:xfrm>
            <a:off x="1075765" y="2493827"/>
            <a:ext cx="11062109" cy="6669223"/>
          </a:xfrm>
          <a:prstGeom prst="rect">
            <a:avLst/>
          </a:prstGeom>
        </p:spPr>
        <p:txBody>
          <a:bodyPr lIns="0" tIns="0" rIns="0" bIns="0" rtlCol="0" anchor="t">
            <a:spAutoFit/>
          </a:bodyPr>
          <a:lstStyle/>
          <a:p>
            <a:pPr algn="just">
              <a:lnSpc>
                <a:spcPts val="4105"/>
              </a:lnSpc>
            </a:pPr>
            <a:r>
              <a:rPr lang="en-US" sz="2932">
                <a:solidFill>
                  <a:srgbClr val="FFFFFF"/>
                </a:solidFill>
                <a:latin typeface="Canva Sans"/>
              </a:rPr>
              <a:t>The objective in this phase is to enhance the system’s accuracy by fine-tuning Wav2Vec2 on a labeled dataset of audio and text.</a:t>
            </a:r>
          </a:p>
          <a:p>
            <a:pPr algn="just">
              <a:lnSpc>
                <a:spcPts val="4105"/>
              </a:lnSpc>
            </a:pPr>
            <a:endParaRPr lang="en-US" sz="2932">
              <a:solidFill>
                <a:srgbClr val="FFFFFF"/>
              </a:solidFill>
              <a:latin typeface="Canva Sans"/>
            </a:endParaRPr>
          </a:p>
          <a:p>
            <a:pPr algn="just">
              <a:lnSpc>
                <a:spcPts val="4105"/>
              </a:lnSpc>
            </a:pPr>
            <a:r>
              <a:rPr lang="en-US" sz="2932">
                <a:solidFill>
                  <a:srgbClr val="FFFFFF"/>
                </a:solidFill>
                <a:latin typeface="Canva Sans"/>
              </a:rPr>
              <a:t>Employed Flash library:</a:t>
            </a:r>
          </a:p>
          <a:p>
            <a:pPr marL="633059" lvl="1" indent="-316529" algn="just">
              <a:lnSpc>
                <a:spcPts val="4105"/>
              </a:lnSpc>
              <a:buFont typeface="Arial"/>
              <a:buChar char="•"/>
            </a:pPr>
            <a:r>
              <a:rPr lang="en-US" sz="2932">
                <a:solidFill>
                  <a:srgbClr val="FFFFFF"/>
                </a:solidFill>
                <a:latin typeface="Canva Sans"/>
              </a:rPr>
              <a:t>Lightweight framework for building deep learning models</a:t>
            </a:r>
          </a:p>
          <a:p>
            <a:pPr marL="633059" lvl="1" indent="-316529" algn="just">
              <a:lnSpc>
                <a:spcPts val="4105"/>
              </a:lnSpc>
              <a:buFont typeface="Arial"/>
              <a:buChar char="•"/>
            </a:pPr>
            <a:r>
              <a:rPr lang="en-US" sz="2932">
                <a:solidFill>
                  <a:srgbClr val="FFFFFF"/>
                </a:solidFill>
                <a:latin typeface="Canva Sans"/>
              </a:rPr>
              <a:t>Offers features such as distributed training, GPU acceleration</a:t>
            </a:r>
          </a:p>
          <a:p>
            <a:pPr algn="just">
              <a:lnSpc>
                <a:spcPts val="4105"/>
              </a:lnSpc>
            </a:pPr>
            <a:endParaRPr lang="en-US" sz="2932">
              <a:solidFill>
                <a:srgbClr val="FFFFFF"/>
              </a:solidFill>
              <a:latin typeface="Canva Sans"/>
            </a:endParaRPr>
          </a:p>
          <a:p>
            <a:pPr algn="just">
              <a:lnSpc>
                <a:spcPts val="4105"/>
              </a:lnSpc>
            </a:pPr>
            <a:r>
              <a:rPr lang="en-US" sz="2932">
                <a:solidFill>
                  <a:srgbClr val="FFFFFF"/>
                </a:solidFill>
                <a:latin typeface="Canva Sans Bold"/>
              </a:rPr>
              <a:t>Outcome:</a:t>
            </a:r>
            <a:r>
              <a:rPr lang="en-US" sz="2932">
                <a:solidFill>
                  <a:srgbClr val="FFFFFF"/>
                </a:solidFill>
                <a:latin typeface="Canva Sans"/>
              </a:rPr>
              <a:t> When the accuracy of the fine-tuned Wav2Vec2 model was compared to the accuracy of the pre-trained Whisper model, the pre-trained Whisper model exceeded the fine-tuned Wav2Vec2 model. </a:t>
            </a:r>
          </a:p>
        </p:txBody>
      </p:sp>
      <p:sp>
        <p:nvSpPr>
          <p:cNvPr id="3" name="TextBox 3"/>
          <p:cNvSpPr txBox="1"/>
          <p:nvPr/>
        </p:nvSpPr>
        <p:spPr>
          <a:xfrm>
            <a:off x="1075765" y="1261786"/>
            <a:ext cx="15872604" cy="662939"/>
          </a:xfrm>
          <a:prstGeom prst="rect">
            <a:avLst/>
          </a:prstGeom>
        </p:spPr>
        <p:txBody>
          <a:bodyPr lIns="0" tIns="0" rIns="0" bIns="0" rtlCol="0" anchor="t">
            <a:spAutoFit/>
          </a:bodyPr>
          <a:lstStyle/>
          <a:p>
            <a:pPr algn="just">
              <a:lnSpc>
                <a:spcPts val="5460"/>
              </a:lnSpc>
            </a:pPr>
            <a:r>
              <a:rPr lang="en-US" sz="3900">
                <a:solidFill>
                  <a:srgbClr val="FFFFFF"/>
                </a:solidFill>
                <a:latin typeface="Canva Sans Bold"/>
              </a:rPr>
              <a:t>Phase 2: Fine-tuning and Result Comparison</a:t>
            </a:r>
          </a:p>
        </p:txBody>
      </p:sp>
      <p:sp>
        <p:nvSpPr>
          <p:cNvPr id="4" name="Freeform 4"/>
          <p:cNvSpPr/>
          <p:nvPr/>
        </p:nvSpPr>
        <p:spPr>
          <a:xfrm>
            <a:off x="12807682" y="2280554"/>
            <a:ext cx="4668698" cy="6503512"/>
          </a:xfrm>
          <a:custGeom>
            <a:avLst/>
            <a:gdLst/>
            <a:ahLst/>
            <a:cxnLst/>
            <a:rect l="l" t="t" r="r" b="b"/>
            <a:pathLst>
              <a:path w="4668698" h="6503512">
                <a:moveTo>
                  <a:pt x="0" y="0"/>
                </a:moveTo>
                <a:lnTo>
                  <a:pt x="4668698" y="0"/>
                </a:lnTo>
                <a:lnTo>
                  <a:pt x="4668698" y="6503511"/>
                </a:lnTo>
                <a:lnTo>
                  <a:pt x="0" y="6503511"/>
                </a:lnTo>
                <a:lnTo>
                  <a:pt x="0" y="0"/>
                </a:lnTo>
                <a:close/>
              </a:path>
            </a:pathLst>
          </a:custGeom>
          <a:blipFill>
            <a:blip r:embed="rId2"/>
            <a:stretch>
              <a:fillRect t="-10845" r="-201362" b="-10845"/>
            </a:stretch>
          </a:blipFill>
        </p:spPr>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A38376"/>
        </a:solidFill>
        <a:effectLst/>
      </p:bgPr>
    </p:bg>
    <p:spTree>
      <p:nvGrpSpPr>
        <p:cNvPr id="1" name=""/>
        <p:cNvGrpSpPr/>
        <p:nvPr/>
      </p:nvGrpSpPr>
      <p:grpSpPr>
        <a:xfrm>
          <a:off x="0" y="0"/>
          <a:ext cx="0" cy="0"/>
          <a:chOff x="0" y="0"/>
          <a:chExt cx="0" cy="0"/>
        </a:xfrm>
      </p:grpSpPr>
      <p:sp>
        <p:nvSpPr>
          <p:cNvPr id="2" name="Freeform 2"/>
          <p:cNvSpPr/>
          <p:nvPr/>
        </p:nvSpPr>
        <p:spPr>
          <a:xfrm>
            <a:off x="10952715" y="2606659"/>
            <a:ext cx="6651641" cy="6651641"/>
          </a:xfrm>
          <a:custGeom>
            <a:avLst/>
            <a:gdLst/>
            <a:ahLst/>
            <a:cxnLst/>
            <a:rect l="l" t="t" r="r" b="b"/>
            <a:pathLst>
              <a:path w="6651641" h="6651641">
                <a:moveTo>
                  <a:pt x="0" y="0"/>
                </a:moveTo>
                <a:lnTo>
                  <a:pt x="6651642" y="0"/>
                </a:lnTo>
                <a:lnTo>
                  <a:pt x="6651642" y="6651641"/>
                </a:lnTo>
                <a:lnTo>
                  <a:pt x="0" y="6651641"/>
                </a:lnTo>
                <a:lnTo>
                  <a:pt x="0" y="0"/>
                </a:lnTo>
                <a:close/>
              </a:path>
            </a:pathLst>
          </a:custGeom>
          <a:blipFill>
            <a:blip r:embed="rId2"/>
            <a:stretch>
              <a:fillRect/>
            </a:stretch>
          </a:blipFill>
        </p:spPr>
      </p:sp>
      <p:sp>
        <p:nvSpPr>
          <p:cNvPr id="3" name="TextBox 3"/>
          <p:cNvSpPr txBox="1"/>
          <p:nvPr/>
        </p:nvSpPr>
        <p:spPr>
          <a:xfrm>
            <a:off x="669816" y="952500"/>
            <a:ext cx="15872604" cy="662939"/>
          </a:xfrm>
          <a:prstGeom prst="rect">
            <a:avLst/>
          </a:prstGeom>
        </p:spPr>
        <p:txBody>
          <a:bodyPr lIns="0" tIns="0" rIns="0" bIns="0" rtlCol="0" anchor="t">
            <a:spAutoFit/>
          </a:bodyPr>
          <a:lstStyle/>
          <a:p>
            <a:pPr algn="just">
              <a:lnSpc>
                <a:spcPts val="5460"/>
              </a:lnSpc>
            </a:pPr>
            <a:r>
              <a:rPr lang="en-US" sz="3900">
                <a:solidFill>
                  <a:srgbClr val="FFFFFF"/>
                </a:solidFill>
                <a:latin typeface="Canva Sans Bold"/>
              </a:rPr>
              <a:t>Phase 3: Music Analysis</a:t>
            </a:r>
          </a:p>
        </p:txBody>
      </p:sp>
      <p:sp>
        <p:nvSpPr>
          <p:cNvPr id="4" name="TextBox 4"/>
          <p:cNvSpPr txBox="1"/>
          <p:nvPr/>
        </p:nvSpPr>
        <p:spPr>
          <a:xfrm>
            <a:off x="669816" y="3087679"/>
            <a:ext cx="9700383" cy="5613400"/>
          </a:xfrm>
          <a:prstGeom prst="rect">
            <a:avLst/>
          </a:prstGeom>
        </p:spPr>
        <p:txBody>
          <a:bodyPr lIns="0" tIns="0" rIns="0" bIns="0" rtlCol="0" anchor="t">
            <a:spAutoFit/>
          </a:bodyPr>
          <a:lstStyle/>
          <a:p>
            <a:pPr algn="just">
              <a:lnSpc>
                <a:spcPts val="5599"/>
              </a:lnSpc>
              <a:spcBef>
                <a:spcPct val="0"/>
              </a:spcBef>
            </a:pPr>
            <a:r>
              <a:rPr lang="en-US" sz="3999">
                <a:solidFill>
                  <a:srgbClr val="FFFFFF"/>
                </a:solidFill>
                <a:latin typeface="Canva Sans"/>
              </a:rPr>
              <a:t>The system focuses on a full study of music at this phase by conducting:</a:t>
            </a:r>
          </a:p>
          <a:p>
            <a:pPr marL="863596" lvl="1" indent="-431798" algn="just">
              <a:lnSpc>
                <a:spcPts val="5599"/>
              </a:lnSpc>
              <a:buFont typeface="Arial"/>
              <a:buChar char="•"/>
            </a:pPr>
            <a:r>
              <a:rPr lang="en-US" sz="3999">
                <a:solidFill>
                  <a:srgbClr val="FFFFFF"/>
                </a:solidFill>
                <a:latin typeface="Canva Sans"/>
              </a:rPr>
              <a:t>genre classification</a:t>
            </a:r>
          </a:p>
          <a:p>
            <a:pPr marL="863596" lvl="1" indent="-431798" algn="just">
              <a:lnSpc>
                <a:spcPts val="5599"/>
              </a:lnSpc>
              <a:buFont typeface="Arial"/>
              <a:buChar char="•"/>
            </a:pPr>
            <a:r>
              <a:rPr lang="en-US" sz="3999">
                <a:solidFill>
                  <a:srgbClr val="FFFFFF"/>
                </a:solidFill>
                <a:latin typeface="Canva Sans"/>
              </a:rPr>
              <a:t>summarization</a:t>
            </a:r>
          </a:p>
          <a:p>
            <a:pPr marL="863596" lvl="1" indent="-431798" algn="just">
              <a:lnSpc>
                <a:spcPts val="5599"/>
              </a:lnSpc>
              <a:buFont typeface="Arial"/>
              <a:buChar char="•"/>
            </a:pPr>
            <a:r>
              <a:rPr lang="en-US" sz="3999">
                <a:solidFill>
                  <a:srgbClr val="FFFFFF"/>
                </a:solidFill>
                <a:latin typeface="Canva Sans"/>
              </a:rPr>
              <a:t>emotional tone detection</a:t>
            </a:r>
          </a:p>
          <a:p>
            <a:pPr marL="863596" lvl="1" indent="-431798" algn="just">
              <a:lnSpc>
                <a:spcPts val="5599"/>
              </a:lnSpc>
              <a:buFont typeface="Arial"/>
              <a:buChar char="•"/>
            </a:pPr>
            <a:r>
              <a:rPr lang="en-US" sz="3999">
                <a:solidFill>
                  <a:srgbClr val="FFFFFF"/>
                </a:solidFill>
                <a:latin typeface="Canva Sans"/>
              </a:rPr>
              <a:t>lyrics translation to user-specified languages</a:t>
            </a:r>
          </a:p>
          <a:p>
            <a:pPr algn="just">
              <a:lnSpc>
                <a:spcPts val="5599"/>
              </a:lnSpc>
            </a:pPr>
            <a:endParaRPr lang="en-US" sz="3999">
              <a:solidFill>
                <a:srgbClr val="FFFFFF"/>
              </a:solidFill>
              <a:latin typeface="Canva Sans"/>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A38376"/>
        </a:solidFill>
        <a:effectLst/>
      </p:bgPr>
    </p:bg>
    <p:spTree>
      <p:nvGrpSpPr>
        <p:cNvPr id="1" name=""/>
        <p:cNvGrpSpPr/>
        <p:nvPr/>
      </p:nvGrpSpPr>
      <p:grpSpPr>
        <a:xfrm>
          <a:off x="0" y="0"/>
          <a:ext cx="0" cy="0"/>
          <a:chOff x="0" y="0"/>
          <a:chExt cx="0" cy="0"/>
        </a:xfrm>
      </p:grpSpPr>
      <p:sp>
        <p:nvSpPr>
          <p:cNvPr id="2" name="Freeform 2"/>
          <p:cNvSpPr/>
          <p:nvPr/>
        </p:nvSpPr>
        <p:spPr>
          <a:xfrm>
            <a:off x="8606118" y="4191031"/>
            <a:ext cx="9582192" cy="3122786"/>
          </a:xfrm>
          <a:custGeom>
            <a:avLst/>
            <a:gdLst/>
            <a:ahLst/>
            <a:cxnLst/>
            <a:rect l="l" t="t" r="r" b="b"/>
            <a:pathLst>
              <a:path w="9582192" h="3122786">
                <a:moveTo>
                  <a:pt x="0" y="0"/>
                </a:moveTo>
                <a:lnTo>
                  <a:pt x="9582191" y="0"/>
                </a:lnTo>
                <a:lnTo>
                  <a:pt x="9582191" y="3122785"/>
                </a:lnTo>
                <a:lnTo>
                  <a:pt x="0" y="3122785"/>
                </a:lnTo>
                <a:lnTo>
                  <a:pt x="0" y="0"/>
                </a:lnTo>
                <a:close/>
              </a:path>
            </a:pathLst>
          </a:custGeom>
          <a:blipFill>
            <a:blip r:embed="rId2"/>
            <a:stretch>
              <a:fillRect t="-6809" b="-6809"/>
            </a:stretch>
          </a:blipFill>
        </p:spPr>
      </p:sp>
      <p:sp>
        <p:nvSpPr>
          <p:cNvPr id="3" name="TextBox 3"/>
          <p:cNvSpPr txBox="1"/>
          <p:nvPr/>
        </p:nvSpPr>
        <p:spPr>
          <a:xfrm>
            <a:off x="669816" y="952500"/>
            <a:ext cx="15872604" cy="662939"/>
          </a:xfrm>
          <a:prstGeom prst="rect">
            <a:avLst/>
          </a:prstGeom>
        </p:spPr>
        <p:txBody>
          <a:bodyPr lIns="0" tIns="0" rIns="0" bIns="0" rtlCol="0" anchor="t">
            <a:spAutoFit/>
          </a:bodyPr>
          <a:lstStyle/>
          <a:p>
            <a:pPr algn="just">
              <a:lnSpc>
                <a:spcPts val="5460"/>
              </a:lnSpc>
            </a:pPr>
            <a:r>
              <a:rPr lang="en-US" sz="3900">
                <a:solidFill>
                  <a:srgbClr val="FFFFFF"/>
                </a:solidFill>
                <a:latin typeface="Canva Sans Bold"/>
              </a:rPr>
              <a:t>Genre Classification Model</a:t>
            </a:r>
          </a:p>
        </p:txBody>
      </p:sp>
      <p:sp>
        <p:nvSpPr>
          <p:cNvPr id="4" name="TextBox 4"/>
          <p:cNvSpPr txBox="1"/>
          <p:nvPr/>
        </p:nvSpPr>
        <p:spPr>
          <a:xfrm>
            <a:off x="669816" y="2645051"/>
            <a:ext cx="7609746" cy="6719570"/>
          </a:xfrm>
          <a:prstGeom prst="rect">
            <a:avLst/>
          </a:prstGeom>
        </p:spPr>
        <p:txBody>
          <a:bodyPr lIns="0" tIns="0" rIns="0" bIns="0" rtlCol="0" anchor="t">
            <a:spAutoFit/>
          </a:bodyPr>
          <a:lstStyle/>
          <a:p>
            <a:pPr algn="just">
              <a:lnSpc>
                <a:spcPts val="4480"/>
              </a:lnSpc>
            </a:pPr>
            <a:r>
              <a:rPr lang="en-US" sz="3200">
                <a:solidFill>
                  <a:srgbClr val="FFFFFF"/>
                </a:solidFill>
                <a:latin typeface="Canva Sans"/>
              </a:rPr>
              <a:t>Four models were built:</a:t>
            </a:r>
          </a:p>
          <a:p>
            <a:pPr marL="690881" lvl="1" indent="-345440" algn="just">
              <a:lnSpc>
                <a:spcPts val="4480"/>
              </a:lnSpc>
              <a:buFont typeface="Arial"/>
              <a:buChar char="•"/>
            </a:pPr>
            <a:r>
              <a:rPr lang="en-US" sz="3200">
                <a:solidFill>
                  <a:srgbClr val="FFFFFF"/>
                </a:solidFill>
                <a:latin typeface="Canva Sans"/>
              </a:rPr>
              <a:t>Convolutional neural network (CNN)</a:t>
            </a:r>
          </a:p>
          <a:p>
            <a:pPr marL="690881" lvl="1" indent="-345440" algn="just">
              <a:lnSpc>
                <a:spcPts val="4480"/>
              </a:lnSpc>
              <a:buFont typeface="Arial"/>
              <a:buChar char="•"/>
            </a:pPr>
            <a:r>
              <a:rPr lang="en-US" sz="3200">
                <a:solidFill>
                  <a:srgbClr val="FFFFFF"/>
                </a:solidFill>
                <a:latin typeface="Canva Sans"/>
              </a:rPr>
              <a:t>Gated Recurrent Unit (GRU)</a:t>
            </a:r>
          </a:p>
          <a:p>
            <a:pPr marL="690881" lvl="1" indent="-345440" algn="just">
              <a:lnSpc>
                <a:spcPts val="4480"/>
              </a:lnSpc>
              <a:buFont typeface="Arial"/>
              <a:buChar char="•"/>
            </a:pPr>
            <a:r>
              <a:rPr lang="en-US" sz="3200" spc="-35">
                <a:solidFill>
                  <a:srgbClr val="FFFFFF"/>
                </a:solidFill>
                <a:latin typeface="Canva Sans"/>
              </a:rPr>
              <a:t>Temporal Convolutional Networks (TCN)</a:t>
            </a:r>
          </a:p>
          <a:p>
            <a:pPr marL="690881" lvl="1" indent="-345440" algn="just">
              <a:lnSpc>
                <a:spcPts val="4480"/>
              </a:lnSpc>
              <a:buFont typeface="Arial"/>
              <a:buChar char="•"/>
            </a:pPr>
            <a:r>
              <a:rPr lang="en-US" sz="3200">
                <a:solidFill>
                  <a:srgbClr val="FFFFFF"/>
                </a:solidFill>
                <a:latin typeface="Canva Sans"/>
              </a:rPr>
              <a:t>Long Short-Term Memory (LSTM)</a:t>
            </a:r>
          </a:p>
          <a:p>
            <a:pPr algn="just">
              <a:lnSpc>
                <a:spcPts val="4480"/>
              </a:lnSpc>
            </a:pPr>
            <a:endParaRPr lang="en-US" sz="3200">
              <a:solidFill>
                <a:srgbClr val="FFFFFF"/>
              </a:solidFill>
              <a:latin typeface="Canva Sans"/>
            </a:endParaRPr>
          </a:p>
          <a:p>
            <a:pPr algn="just">
              <a:lnSpc>
                <a:spcPts val="4480"/>
              </a:lnSpc>
            </a:pPr>
            <a:r>
              <a:rPr lang="en-US" sz="3200">
                <a:solidFill>
                  <a:srgbClr val="FFFFFF"/>
                </a:solidFill>
                <a:latin typeface="Canva Sans"/>
              </a:rPr>
              <a:t>An ensemble model was also created by combining the predictions of these models.This ensemble model achieved an accuracy of 82.51%</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1349</Words>
  <Application>Microsoft Macintosh PowerPoint</Application>
  <PresentationFormat>Custom</PresentationFormat>
  <Paragraphs>125</Paragraphs>
  <Slides>17</Slides>
  <Notes>0</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17</vt:i4>
      </vt:variant>
    </vt:vector>
  </HeadingPairs>
  <TitlesOfParts>
    <vt:vector size="26" baseType="lpstr">
      <vt:lpstr>TAN Pearl</vt:lpstr>
      <vt:lpstr>Open Sans Light</vt:lpstr>
      <vt:lpstr>Open Sans</vt:lpstr>
      <vt:lpstr>Canva Sans Bold</vt:lpstr>
      <vt:lpstr>Canva Sans</vt:lpstr>
      <vt:lpstr>Arial</vt:lpstr>
      <vt:lpstr>Open Sans Bold</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Lyrics Extraction, Translation, and Analysis from Music</dc:title>
  <cp:lastModifiedBy>Thomas, Jerin Easo</cp:lastModifiedBy>
  <cp:revision>2</cp:revision>
  <dcterms:created xsi:type="dcterms:W3CDTF">2006-08-16T00:00:00Z</dcterms:created>
  <dcterms:modified xsi:type="dcterms:W3CDTF">2023-11-08T16:17:31Z</dcterms:modified>
  <dc:identifier>DAFzh7Sa07o</dc:identifier>
</cp:coreProperties>
</file>